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76" r:id="rId8"/>
    <p:sldId id="268" r:id="rId9"/>
    <p:sldId id="269" r:id="rId10"/>
    <p:sldId id="277" r:id="rId11"/>
    <p:sldId id="266" r:id="rId12"/>
    <p:sldId id="267" r:id="rId13"/>
    <p:sldId id="279" r:id="rId14"/>
    <p:sldId id="280" r:id="rId15"/>
    <p:sldId id="281" r:id="rId16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17"/>
    </p:embeddedFont>
    <p:embeddedFont>
      <p:font typeface="나눔스퀘어_ac Extra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2F8"/>
    <a:srgbClr val="F3DE6B"/>
    <a:srgbClr val="EF9758"/>
    <a:srgbClr val="353535"/>
    <a:srgbClr val="FFFFFF"/>
    <a:srgbClr val="E6E6E6"/>
    <a:srgbClr val="0000FF"/>
    <a:srgbClr val="010B21"/>
    <a:srgbClr val="271718"/>
    <a:srgbClr val="384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BA40E-6864-4013-9F99-54E06E59B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67F5C9-0A2B-4214-8D56-89C3FA8CB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711E0-94E1-4B00-8673-533E7BCB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47D6E-5E4C-414F-AEF5-62FE1F55D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1CA99-F932-4075-B831-9BAF2854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32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D34F8-1ED3-4BD0-8CAB-040F4ADE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A2A59B-0DEC-4567-BCE6-9FD74191B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98C0D-031A-4ACE-B91B-4E293E85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42DDC-5200-4B83-A1E6-8D18BAF1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4164E-14D5-41EC-9920-EFBC9C7A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D7D02C-A55C-4DF2-9FB9-2DA0CEABD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CCD12-0D99-4332-AE67-7299D1F3A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10B6A0-D248-4734-AFBF-A12BD2D6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55E360-757B-4FAC-9708-145887AB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4DC7A-4C4B-4D2F-A038-90E93789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2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CD328-52BB-4615-9E07-FE4F3D9B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BF918-8C84-48AC-868D-05FBD59AE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0EE67-EC8C-45AC-8A94-D14108CA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C34EC-9926-47F2-96DF-5BE35565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AE083-455E-4B37-AA7C-6304448C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2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2F9DF-AF2C-4785-88F7-CB093307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618CEA-23D9-416D-B9F3-9AF6AA4E1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273AE-9D6B-4508-9A97-59F1485A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F8431-893C-4166-9446-6BE16255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12AE0-056C-43CC-B082-C48B088A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4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D207-41AD-43A0-8B59-8C880ECE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C9F13-89E9-4CC1-89B7-FC2A8BDD5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2D1FE3-CA7B-4A56-BCCA-06A74738B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85A737-1A5D-48EF-B12B-7CC35218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CDB0A-D19B-47E2-B872-A0C0C2AB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D818CD-36F8-42B5-A9B0-151548D0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AC87C-D5B7-41E8-A03A-0EE140B6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459078-2612-4BD2-BD3E-4EFE821D5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09B57-084A-4F3A-8C3C-5FBE587CA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B7FFCD-BD70-452B-BD30-47D2BF8D7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DD135A-AD00-4648-A229-4B10A2CA8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8A9D5-8E57-4363-90BE-570A753F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19B3D2-59AC-469E-8332-91EC020A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1C26FD-8BE7-4B05-9E95-9B972705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26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9E6F2-4018-421D-91B7-6B596380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248267-978A-456F-A76D-8C2E9207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6AFAAC-F3EB-4B6F-A1BD-F8771FBFC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75A7E3-0B76-4EEE-9C0A-853D71B1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06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1EBF48-34D8-4A6D-A1D6-B0DE6412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1BF90C-1767-44C0-A5F5-9D17DFE6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AEF84-5E82-4846-8B36-5DB41FA1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91C19-EE87-4AC1-8183-D209DC0C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3865ED-ED65-4651-B283-73BD9B00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47963D-B211-401E-8207-572AD22BB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0DF0D9-AD0A-4814-8441-3395255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61775A-1C39-4022-BB8A-CEE5A7BE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82D5F0-0C0B-4320-82DF-2BEDC584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65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A0D53-DB62-4799-8165-18D1FB11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92E4B-5102-4306-ABCA-F9871A426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4A492-D599-4B47-A3D1-2BF90EE23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C918A4-F6BB-474C-B8DC-3F559EAD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EF7900-90EC-41CB-8AB3-CB39F891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2477A4-8265-425A-82A2-99EA5E1D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0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70D9C5-20D9-42D3-8355-4ACC7F0F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25A03-2537-4C1D-935E-8028F9551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E90F5C-852D-45B1-A5D5-74FFE5C03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7128F-7B76-424A-9C22-ED82ACD4283D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C7745-BBD4-4758-9302-1A39B4BA3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26512-2FFC-474C-A5CE-25E5D0083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8B5BC-5219-4ADF-ADBB-2FBA0B9282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1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E4F0BBEB-E46C-49D2-B75E-E1F61A95DFE2}"/>
              </a:ext>
            </a:extLst>
          </p:cNvPr>
          <p:cNvGrpSpPr/>
          <p:nvPr/>
        </p:nvGrpSpPr>
        <p:grpSpPr>
          <a:xfrm>
            <a:off x="1569720" y="-320040"/>
            <a:ext cx="11064240" cy="7528560"/>
            <a:chOff x="1205144" y="-325488"/>
            <a:chExt cx="11469840" cy="7584876"/>
          </a:xfrm>
        </p:grpSpPr>
        <p:pic>
          <p:nvPicPr>
            <p:cNvPr id="57" name="그림 56" descr="나는 내일, 어제의 너와 만난다 (영화) - 위키백과, 우리 모두의 백과사전">
              <a:extLst>
                <a:ext uri="{FF2B5EF4-FFF2-40B4-BE49-F238E27FC236}">
                  <a16:creationId xmlns:a16="http://schemas.microsoft.com/office/drawing/2014/main" id="{43C7EC3F-B3B9-4953-A384-CC560E7C0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96"/>
            <a:stretch>
              <a:fillRect/>
            </a:stretch>
          </p:blipFill>
          <p:spPr bwMode="auto">
            <a:xfrm rot="20148073">
              <a:off x="9782269" y="-325488"/>
              <a:ext cx="1314341" cy="1202962"/>
            </a:xfrm>
            <a:custGeom>
              <a:avLst/>
              <a:gdLst>
                <a:gd name="connsiteX0" fmla="*/ 1 w 1314341"/>
                <a:gd name="connsiteY0" fmla="*/ 0 h 1202962"/>
                <a:gd name="connsiteX1" fmla="*/ 1314341 w 1314341"/>
                <a:gd name="connsiteY1" fmla="*/ 590655 h 1202962"/>
                <a:gd name="connsiteX2" fmla="*/ 1314341 w 1314341"/>
                <a:gd name="connsiteY2" fmla="*/ 1202962 h 1202962"/>
                <a:gd name="connsiteX3" fmla="*/ 0 w 1314341"/>
                <a:gd name="connsiteY3" fmla="*/ 1202962 h 120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341" h="1202962">
                  <a:moveTo>
                    <a:pt x="1" y="0"/>
                  </a:moveTo>
                  <a:lnTo>
                    <a:pt x="1314341" y="590655"/>
                  </a:lnTo>
                  <a:lnTo>
                    <a:pt x="1314341" y="1202962"/>
                  </a:lnTo>
                  <a:lnTo>
                    <a:pt x="0" y="1202962"/>
                  </a:lnTo>
                  <a:close/>
                </a:path>
              </a:pathLst>
            </a:cu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그림 58" descr="번역 오류, 영화의 흐름을 방해하는 요인 &amp;gt; 영상매체 | 대한민국청소년의회">
              <a:extLst>
                <a:ext uri="{FF2B5EF4-FFF2-40B4-BE49-F238E27FC236}">
                  <a16:creationId xmlns:a16="http://schemas.microsoft.com/office/drawing/2014/main" id="{18B63255-8AD0-475D-BE07-C52C934AC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20368">
              <a:off x="8211117" y="-250806"/>
              <a:ext cx="1292624" cy="1851503"/>
            </a:xfrm>
            <a:custGeom>
              <a:avLst/>
              <a:gdLst>
                <a:gd name="connsiteX0" fmla="*/ 247565 w 1292624"/>
                <a:gd name="connsiteY0" fmla="*/ 0 h 1851503"/>
                <a:gd name="connsiteX1" fmla="*/ 1292624 w 1292624"/>
                <a:gd name="connsiteY1" fmla="*/ 479802 h 1851503"/>
                <a:gd name="connsiteX2" fmla="*/ 1292624 w 1292624"/>
                <a:gd name="connsiteY2" fmla="*/ 1851503 h 1851503"/>
                <a:gd name="connsiteX3" fmla="*/ 0 w 1292624"/>
                <a:gd name="connsiteY3" fmla="*/ 1851503 h 1851503"/>
                <a:gd name="connsiteX4" fmla="*/ 0 w 1292624"/>
                <a:gd name="connsiteY4" fmla="*/ 0 h 185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2624" h="1851503">
                  <a:moveTo>
                    <a:pt x="247565" y="0"/>
                  </a:moveTo>
                  <a:lnTo>
                    <a:pt x="1292624" y="479802"/>
                  </a:lnTo>
                  <a:lnTo>
                    <a:pt x="1292624" y="1851503"/>
                  </a:lnTo>
                  <a:lnTo>
                    <a:pt x="0" y="185150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ED7D697-79CD-4931-A6F5-EA4E289A7A2E}"/>
                </a:ext>
              </a:extLst>
            </p:cNvPr>
            <p:cNvGrpSpPr/>
            <p:nvPr/>
          </p:nvGrpSpPr>
          <p:grpSpPr>
            <a:xfrm>
              <a:off x="1205144" y="383286"/>
              <a:ext cx="11469840" cy="6876102"/>
              <a:chOff x="1205144" y="383286"/>
              <a:chExt cx="11469840" cy="6876102"/>
            </a:xfrm>
          </p:grpSpPr>
          <p:pic>
            <p:nvPicPr>
              <p:cNvPr id="22" name="Picture 2" descr="왼쪽부터 영화 &lt;비긴 어게인&gt;, &lt;her&gt;,  &lt;미드나잇 인 파리&gt; 포스터">
                <a:extLst>
                  <a:ext uri="{FF2B5EF4-FFF2-40B4-BE49-F238E27FC236}">
                    <a16:creationId xmlns:a16="http://schemas.microsoft.com/office/drawing/2014/main" id="{61AF4235-6313-4EB7-A458-9CD66E6F15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94" t="12782" r="34707" b="13721"/>
              <a:stretch/>
            </p:blipFill>
            <p:spPr bwMode="auto">
              <a:xfrm rot="20016527">
                <a:off x="4022127" y="4118420"/>
                <a:ext cx="1394216" cy="198390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(왼) 영화 &lt;이터널 선샤인&gt; 포스터, (오) 영화 &lt;조제, 호랑이 그리고 물고기들&gt; 포스터">
                <a:extLst>
                  <a:ext uri="{FF2B5EF4-FFF2-40B4-BE49-F238E27FC236}">
                    <a16:creationId xmlns:a16="http://schemas.microsoft.com/office/drawing/2014/main" id="{57D5A400-2D5F-408C-BA60-75974AA518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90" t="8066" r="11980" b="8663"/>
              <a:stretch/>
            </p:blipFill>
            <p:spPr bwMode="auto">
              <a:xfrm rot="20016527">
                <a:off x="5478718" y="3395639"/>
                <a:ext cx="1394215" cy="19839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그림 70" descr="(왼) 영화 &lt;캐롤&gt; 포스터, (오) 영화 &lt;바닷마을 다이어리&gt; 포스터">
                <a:extLst>
                  <a:ext uri="{FF2B5EF4-FFF2-40B4-BE49-F238E27FC236}">
                    <a16:creationId xmlns:a16="http://schemas.microsoft.com/office/drawing/2014/main" id="{74AE12BB-CE4F-4518-93C8-6506EA490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25" t="9209" r="50628" b="18401"/>
              <a:stretch/>
            </p:blipFill>
            <p:spPr bwMode="auto">
              <a:xfrm rot="20016527">
                <a:off x="1205144" y="5503010"/>
                <a:ext cx="1394215" cy="1756378"/>
              </a:xfrm>
              <a:custGeom>
                <a:avLst/>
                <a:gdLst>
                  <a:gd name="connsiteX0" fmla="*/ 1394215 w 1394215"/>
                  <a:gd name="connsiteY0" fmla="*/ 0 h 1756378"/>
                  <a:gd name="connsiteX1" fmla="*/ 1394215 w 1394215"/>
                  <a:gd name="connsiteY1" fmla="*/ 1756378 h 1756378"/>
                  <a:gd name="connsiteX2" fmla="*/ 0 w 1394215"/>
                  <a:gd name="connsiteY2" fmla="*/ 1064550 h 1756378"/>
                  <a:gd name="connsiteX3" fmla="*/ 0 w 1394215"/>
                  <a:gd name="connsiteY3" fmla="*/ 0 h 175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215" h="1756378">
                    <a:moveTo>
                      <a:pt x="1394215" y="0"/>
                    </a:moveTo>
                    <a:lnTo>
                      <a:pt x="1394215" y="1756378"/>
                    </a:lnTo>
                    <a:lnTo>
                      <a:pt x="0" y="106455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2" descr="영화 템플릿">
                <a:extLst>
                  <a:ext uri="{FF2B5EF4-FFF2-40B4-BE49-F238E27FC236}">
                    <a16:creationId xmlns:a16="http://schemas.microsoft.com/office/drawing/2014/main" id="{5BE3D485-9FCD-4145-A04F-E2A4910027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8391900" y="1950080"/>
                <a:ext cx="1394215" cy="19839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그림 60" descr="왼쪽부터 영화 &lt;비긴 어게인&gt;, &lt;her&gt;,  &lt;미드나잇 인 파리&gt; 포스터">
                <a:extLst>
                  <a:ext uri="{FF2B5EF4-FFF2-40B4-BE49-F238E27FC236}">
                    <a16:creationId xmlns:a16="http://schemas.microsoft.com/office/drawing/2014/main" id="{243A5A68-FBA5-4221-83C7-BCAE59A335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782" r="67273" b="13721"/>
              <a:stretch/>
            </p:blipFill>
            <p:spPr bwMode="auto">
              <a:xfrm rot="20016527">
                <a:off x="11307596" y="515262"/>
                <a:ext cx="1345879" cy="1983901"/>
              </a:xfrm>
              <a:custGeom>
                <a:avLst/>
                <a:gdLst>
                  <a:gd name="connsiteX0" fmla="*/ 1345879 w 1345879"/>
                  <a:gd name="connsiteY0" fmla="*/ 0 h 1983901"/>
                  <a:gd name="connsiteX1" fmla="*/ 1345879 w 1345879"/>
                  <a:gd name="connsiteY1" fmla="*/ 111539 h 1983901"/>
                  <a:gd name="connsiteX2" fmla="*/ 416788 w 1345879"/>
                  <a:gd name="connsiteY2" fmla="*/ 1983901 h 1983901"/>
                  <a:gd name="connsiteX3" fmla="*/ 0 w 1345879"/>
                  <a:gd name="connsiteY3" fmla="*/ 1983901 h 1983901"/>
                  <a:gd name="connsiteX4" fmla="*/ 0 w 1345879"/>
                  <a:gd name="connsiteY4" fmla="*/ 0 h 198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5879" h="1983901">
                    <a:moveTo>
                      <a:pt x="1345879" y="0"/>
                    </a:moveTo>
                    <a:lnTo>
                      <a:pt x="1345879" y="111539"/>
                    </a:lnTo>
                    <a:lnTo>
                      <a:pt x="416788" y="1983901"/>
                    </a:lnTo>
                    <a:lnTo>
                      <a:pt x="0" y="198390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그림 68" descr="(왼) 영화 &lt;이터널 선샤인&gt; 포스터, (오) 영화 &lt;조제, 호랑이 그리고 물고기들&gt; 포스터">
                <a:extLst>
                  <a:ext uri="{FF2B5EF4-FFF2-40B4-BE49-F238E27FC236}">
                    <a16:creationId xmlns:a16="http://schemas.microsoft.com/office/drawing/2014/main" id="{95A90A12-4A3E-4A37-926E-646FD3D57E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18" t="8066" r="50152" b="8663"/>
              <a:stretch/>
            </p:blipFill>
            <p:spPr bwMode="auto">
              <a:xfrm rot="20016527">
                <a:off x="7307954" y="4973243"/>
                <a:ext cx="1412852" cy="1983905"/>
              </a:xfrm>
              <a:custGeom>
                <a:avLst/>
                <a:gdLst>
                  <a:gd name="connsiteX0" fmla="*/ 1412852 w 1412852"/>
                  <a:gd name="connsiteY0" fmla="*/ 0 h 1983905"/>
                  <a:gd name="connsiteX1" fmla="*/ 1412852 w 1412852"/>
                  <a:gd name="connsiteY1" fmla="*/ 1983905 h 1983905"/>
                  <a:gd name="connsiteX2" fmla="*/ 696903 w 1412852"/>
                  <a:gd name="connsiteY2" fmla="*/ 1983905 h 1983905"/>
                  <a:gd name="connsiteX3" fmla="*/ 0 w 1412852"/>
                  <a:gd name="connsiteY3" fmla="*/ 1638093 h 1983905"/>
                  <a:gd name="connsiteX4" fmla="*/ 0 w 1412852"/>
                  <a:gd name="connsiteY4" fmla="*/ 0 h 198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852" h="1983905">
                    <a:moveTo>
                      <a:pt x="1412852" y="0"/>
                    </a:moveTo>
                    <a:lnTo>
                      <a:pt x="1412852" y="1983905"/>
                    </a:lnTo>
                    <a:lnTo>
                      <a:pt x="696903" y="1983905"/>
                    </a:lnTo>
                    <a:lnTo>
                      <a:pt x="0" y="163809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 descr="(왼) 영화 &lt;캐롤&gt; 포스터, (오) 영화 &lt;바닷마을 다이어리&gt; 포스터">
                <a:extLst>
                  <a:ext uri="{FF2B5EF4-FFF2-40B4-BE49-F238E27FC236}">
                    <a16:creationId xmlns:a16="http://schemas.microsoft.com/office/drawing/2014/main" id="{DE5EC1EF-14C4-4659-8C51-50E9D30AC3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19" t="9209" r="13813" b="11921"/>
              <a:stretch/>
            </p:blipFill>
            <p:spPr bwMode="auto">
              <a:xfrm rot="20016527">
                <a:off x="9848489" y="1227300"/>
                <a:ext cx="1394215" cy="19839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8" descr="호기심을 자극하는 영화 포스터들 – 월간 건축사">
                <a:extLst>
                  <a:ext uri="{FF2B5EF4-FFF2-40B4-BE49-F238E27FC236}">
                    <a16:creationId xmlns:a16="http://schemas.microsoft.com/office/drawing/2014/main" id="{019B0110-3ECF-421C-BFB3-404D402DD4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6935309" y="2672861"/>
                <a:ext cx="1394215" cy="19839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그림 72" descr="디자인소리 - 공감을 부르는 디자인, 소규모 디자인 스튜디오 피그말리온">
                <a:extLst>
                  <a:ext uri="{FF2B5EF4-FFF2-40B4-BE49-F238E27FC236}">
                    <a16:creationId xmlns:a16="http://schemas.microsoft.com/office/drawing/2014/main" id="{E3720972-5071-4C22-BA18-73069AAE8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2637307" y="4805588"/>
                <a:ext cx="1394215" cy="1983901"/>
              </a:xfrm>
              <a:custGeom>
                <a:avLst/>
                <a:gdLst>
                  <a:gd name="connsiteX0" fmla="*/ 1394215 w 1394215"/>
                  <a:gd name="connsiteY0" fmla="*/ 0 h 1983901"/>
                  <a:gd name="connsiteX1" fmla="*/ 1394215 w 1394215"/>
                  <a:gd name="connsiteY1" fmla="*/ 1983901 h 1983901"/>
                  <a:gd name="connsiteX2" fmla="*/ 310397 w 1394215"/>
                  <a:gd name="connsiteY2" fmla="*/ 1983901 h 1983901"/>
                  <a:gd name="connsiteX3" fmla="*/ 0 w 1394215"/>
                  <a:gd name="connsiteY3" fmla="*/ 1829878 h 1983901"/>
                  <a:gd name="connsiteX4" fmla="*/ 0 w 1394215"/>
                  <a:gd name="connsiteY4" fmla="*/ 0 h 198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215" h="1983901">
                    <a:moveTo>
                      <a:pt x="1394215" y="0"/>
                    </a:moveTo>
                    <a:lnTo>
                      <a:pt x="1394215" y="1983901"/>
                    </a:lnTo>
                    <a:lnTo>
                      <a:pt x="310397" y="1983901"/>
                    </a:lnTo>
                    <a:lnTo>
                      <a:pt x="0" y="182987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그림 66" descr="왼쪽부터 영화 &lt;비긴 어게인&gt;, &lt;her&gt;,  &lt;미드나잇 인 파리&gt; 포스터">
                <a:extLst>
                  <a:ext uri="{FF2B5EF4-FFF2-40B4-BE49-F238E27FC236}">
                    <a16:creationId xmlns:a16="http://schemas.microsoft.com/office/drawing/2014/main" id="{5B37C405-1483-4C66-A270-BA3A9BA7A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07" t="13252" r="266" b="30530"/>
              <a:stretch/>
            </p:blipFill>
            <p:spPr bwMode="auto">
              <a:xfrm rot="20016527">
                <a:off x="5745743" y="5727770"/>
                <a:ext cx="1386786" cy="1517520"/>
              </a:xfrm>
              <a:custGeom>
                <a:avLst/>
                <a:gdLst>
                  <a:gd name="connsiteX0" fmla="*/ 1386786 w 1386786"/>
                  <a:gd name="connsiteY0" fmla="*/ 0 h 1517520"/>
                  <a:gd name="connsiteX1" fmla="*/ 1386786 w 1386786"/>
                  <a:gd name="connsiteY1" fmla="*/ 1517520 h 1517520"/>
                  <a:gd name="connsiteX2" fmla="*/ 0 w 1386786"/>
                  <a:gd name="connsiteY2" fmla="*/ 829378 h 1517520"/>
                  <a:gd name="connsiteX3" fmla="*/ 0 w 1386786"/>
                  <a:gd name="connsiteY3" fmla="*/ 0 h 1517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6786" h="1517520">
                    <a:moveTo>
                      <a:pt x="1386786" y="0"/>
                    </a:moveTo>
                    <a:lnTo>
                      <a:pt x="1386786" y="1517520"/>
                    </a:lnTo>
                    <a:lnTo>
                      <a:pt x="0" y="82937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엑시트&amp;#39; 이틀째 1위·&amp;#39;사자&amp;#39; 관객 수 급감&amp;#39;알라딘&amp;#39; 1200만 돌파 | 한경닷컴">
                <a:extLst>
                  <a:ext uri="{FF2B5EF4-FFF2-40B4-BE49-F238E27FC236}">
                    <a16:creationId xmlns:a16="http://schemas.microsoft.com/office/drawing/2014/main" id="{B95C94C7-03D9-4446-98CC-1EA93FA36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8773977" y="4280013"/>
                <a:ext cx="1394216" cy="19839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그림 62" descr="2021년 상반기, 관객들이 가장 많이 본 영화 베스트 10은?">
                <a:extLst>
                  <a:ext uri="{FF2B5EF4-FFF2-40B4-BE49-F238E27FC236}">
                    <a16:creationId xmlns:a16="http://schemas.microsoft.com/office/drawing/2014/main" id="{C9F7AFC2-3DAD-4B5D-9FD1-CAF68E44F5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09" r="43403" b="1876"/>
              <a:stretch/>
            </p:blipFill>
            <p:spPr bwMode="auto">
              <a:xfrm rot="20016527">
                <a:off x="11709016" y="2928751"/>
                <a:ext cx="965968" cy="1946680"/>
              </a:xfrm>
              <a:custGeom>
                <a:avLst/>
                <a:gdLst>
                  <a:gd name="connsiteX0" fmla="*/ 965968 w 965968"/>
                  <a:gd name="connsiteY0" fmla="*/ 0 h 1946680"/>
                  <a:gd name="connsiteX1" fmla="*/ 0 w 965968"/>
                  <a:gd name="connsiteY1" fmla="*/ 1946680 h 1946680"/>
                  <a:gd name="connsiteX2" fmla="*/ 0 w 965968"/>
                  <a:gd name="connsiteY2" fmla="*/ 0 h 194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5968" h="1946680">
                    <a:moveTo>
                      <a:pt x="965968" y="0"/>
                    </a:moveTo>
                    <a:lnTo>
                      <a:pt x="0" y="19466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2021년 상반기, 관객들이 가장 많이 본 영화 베스트 10은?">
                <a:extLst>
                  <a:ext uri="{FF2B5EF4-FFF2-40B4-BE49-F238E27FC236}">
                    <a16:creationId xmlns:a16="http://schemas.microsoft.com/office/drawing/2014/main" id="{C917AEE0-0322-4D63-9BC3-A3368AED4B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714"/>
              <a:stretch/>
            </p:blipFill>
            <p:spPr bwMode="auto">
              <a:xfrm rot="20016527">
                <a:off x="10231594" y="3558885"/>
                <a:ext cx="1385506" cy="19839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그림 64" descr="2021년 상반기, 관객들이 가장 많이 본 영화 베스트 10은?">
                <a:extLst>
                  <a:ext uri="{FF2B5EF4-FFF2-40B4-BE49-F238E27FC236}">
                    <a16:creationId xmlns:a16="http://schemas.microsoft.com/office/drawing/2014/main" id="{4C6DB489-DC76-4FA8-867D-1A3C168FA2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04" b="64034"/>
              <a:stretch/>
            </p:blipFill>
            <p:spPr bwMode="auto">
              <a:xfrm rot="20016527">
                <a:off x="4197303" y="6487354"/>
                <a:ext cx="1293935" cy="694408"/>
              </a:xfrm>
              <a:custGeom>
                <a:avLst/>
                <a:gdLst>
                  <a:gd name="connsiteX0" fmla="*/ 1293935 w 1293935"/>
                  <a:gd name="connsiteY0" fmla="*/ 0 h 694408"/>
                  <a:gd name="connsiteX1" fmla="*/ 1293935 w 1293935"/>
                  <a:gd name="connsiteY1" fmla="*/ 694408 h 694408"/>
                  <a:gd name="connsiteX2" fmla="*/ 0 w 1293935"/>
                  <a:gd name="connsiteY2" fmla="*/ 52340 h 694408"/>
                  <a:gd name="connsiteX3" fmla="*/ 0 w 1293935"/>
                  <a:gd name="connsiteY3" fmla="*/ 0 h 69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3935" h="694408">
                    <a:moveTo>
                      <a:pt x="1293935" y="0"/>
                    </a:moveTo>
                    <a:lnTo>
                      <a:pt x="1293935" y="694408"/>
                    </a:lnTo>
                    <a:lnTo>
                      <a:pt x="0" y="5234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매거진M] 당신을 사로잡은 2015 최고의 포스터(한국영화) | 중앙일보">
                <a:extLst>
                  <a:ext uri="{FF2B5EF4-FFF2-40B4-BE49-F238E27FC236}">
                    <a16:creationId xmlns:a16="http://schemas.microsoft.com/office/drawing/2014/main" id="{265BC07D-DF76-4CAB-AC01-BA0A7755F7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6697686" y="412307"/>
                <a:ext cx="1335345" cy="19307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6" descr="매거진M] 당신을 사로잡은 2015 최고의 포스터(한국영화) | 중앙일보">
                <a:extLst>
                  <a:ext uri="{FF2B5EF4-FFF2-40B4-BE49-F238E27FC236}">
                    <a16:creationId xmlns:a16="http://schemas.microsoft.com/office/drawing/2014/main" id="{9B0CE9F8-8141-414F-97D5-8419D94512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6725682" y="383286"/>
                <a:ext cx="1335345" cy="19307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808A7-F652-458F-885B-30FE33B46135}"/>
              </a:ext>
            </a:extLst>
          </p:cNvPr>
          <p:cNvSpPr/>
          <p:nvPr/>
        </p:nvSpPr>
        <p:spPr>
          <a:xfrm>
            <a:off x="0" y="-5426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48DA-63AB-40D8-ACE8-EF2C29975240}"/>
              </a:ext>
            </a:extLst>
          </p:cNvPr>
          <p:cNvSpPr txBox="1"/>
          <p:nvPr/>
        </p:nvSpPr>
        <p:spPr>
          <a:xfrm>
            <a:off x="1114412" y="1082558"/>
            <a:ext cx="2514028" cy="52322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Movie </a:t>
            </a:r>
          </a:p>
          <a:p>
            <a:r>
              <a:rPr lang="en-US" altLang="ko-KR" sz="1400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Recommender System</a:t>
            </a:r>
            <a:endParaRPr lang="ko-KR" altLang="en-US" sz="1400" dirty="0">
              <a:solidFill>
                <a:srgbClr val="4A62F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58B90-5546-45BC-B75E-B4BB1BD50303}"/>
              </a:ext>
            </a:extLst>
          </p:cNvPr>
          <p:cNvSpPr txBox="1"/>
          <p:nvPr/>
        </p:nvSpPr>
        <p:spPr>
          <a:xfrm>
            <a:off x="1114412" y="372465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오늘 뭐 </a:t>
            </a:r>
            <a:r>
              <a:rPr lang="ko-KR" altLang="en-US" dirty="0" err="1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볼래</a:t>
            </a:r>
            <a:r>
              <a:rPr lang="en-US" altLang="ko-KR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1B451-9B96-4451-A683-2E8FB7C755EE}"/>
              </a:ext>
            </a:extLst>
          </p:cNvPr>
          <p:cNvSpPr txBox="1"/>
          <p:nvPr/>
        </p:nvSpPr>
        <p:spPr>
          <a:xfrm>
            <a:off x="1093216" y="1553520"/>
            <a:ext cx="4936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웹 </a:t>
            </a:r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크롤링을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 통한  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000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코사인 유사도 기반 </a:t>
            </a:r>
            <a:endParaRPr lang="en-US" altLang="ko-KR" sz="4000" dirty="0">
              <a:solidFill>
                <a:srgbClr val="4A62F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영화 추천 시스템 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C5A5AE8-0266-4825-9425-BF6A0DE90845}"/>
              </a:ext>
            </a:extLst>
          </p:cNvPr>
          <p:cNvCxnSpPr>
            <a:cxnSpLocks/>
          </p:cNvCxnSpPr>
          <p:nvPr/>
        </p:nvCxnSpPr>
        <p:spPr>
          <a:xfrm>
            <a:off x="1131734" y="3669384"/>
            <a:ext cx="3827810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표 80">
            <a:extLst>
              <a:ext uri="{FF2B5EF4-FFF2-40B4-BE49-F238E27FC236}">
                <a16:creationId xmlns:a16="http://schemas.microsoft.com/office/drawing/2014/main" id="{882537E8-99F4-4B64-9FCE-E82980EE4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56613"/>
              </p:ext>
            </p:extLst>
          </p:nvPr>
        </p:nvGraphicFramePr>
        <p:xfrm>
          <a:off x="9901392" y="5257123"/>
          <a:ext cx="2907176" cy="1467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005">
                  <a:extLst>
                    <a:ext uri="{9D8B030D-6E8A-4147-A177-3AD203B41FA5}">
                      <a16:colId xmlns:a16="http://schemas.microsoft.com/office/drawing/2014/main" val="2264461131"/>
                    </a:ext>
                  </a:extLst>
                </a:gridCol>
                <a:gridCol w="2088171">
                  <a:extLst>
                    <a:ext uri="{9D8B030D-6E8A-4147-A177-3AD203B41FA5}">
                      <a16:colId xmlns:a16="http://schemas.microsoft.com/office/drawing/2014/main" val="1751260930"/>
                    </a:ext>
                  </a:extLst>
                </a:gridCol>
              </a:tblGrid>
              <a:tr h="293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빅데이터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| 20175134 </a:t>
                      </a:r>
                      <a:r>
                        <a:rPr lang="ko-KR" altLang="en-US" sz="11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박찬양</a:t>
                      </a:r>
                      <a:endParaRPr lang="ko-KR" altLang="en-US" sz="11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186164"/>
                  </a:ext>
                </a:extLst>
              </a:tr>
              <a:tr h="293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빅데이터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| 20187171 </a:t>
                      </a:r>
                      <a:r>
                        <a:rPr lang="ko-KR" altLang="en-US" sz="1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한상민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809673"/>
                  </a:ext>
                </a:extLst>
              </a:tr>
              <a:tr h="293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빅데이터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| 20187153 </a:t>
                      </a:r>
                      <a:r>
                        <a:rPr lang="ko-KR" altLang="en-US" sz="11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김유훈</a:t>
                      </a:r>
                      <a:r>
                        <a:rPr lang="ko-KR" altLang="en-US" sz="1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82239"/>
                  </a:ext>
                </a:extLst>
              </a:tr>
              <a:tr h="293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데이터테크</a:t>
                      </a:r>
                      <a:endParaRPr lang="ko-KR" altLang="en-US" sz="11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| 20172207 </a:t>
                      </a:r>
                      <a:r>
                        <a:rPr lang="ko-KR" altLang="en-US" sz="1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김현진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20961"/>
                  </a:ext>
                </a:extLst>
              </a:tr>
              <a:tr h="293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데이터테크</a:t>
                      </a:r>
                      <a:endParaRPr lang="ko-KR" altLang="en-US" sz="11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| 20187115 </a:t>
                      </a:r>
                      <a:r>
                        <a:rPr lang="ko-KR" altLang="en-US" sz="11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조금주</a:t>
                      </a:r>
                      <a:endParaRPr lang="ko-KR" altLang="en-US" sz="11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465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1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BF9EC6-0214-4978-9541-ECAD53E66B83}"/>
              </a:ext>
            </a:extLst>
          </p:cNvPr>
          <p:cNvSpPr txBox="1"/>
          <p:nvPr/>
        </p:nvSpPr>
        <p:spPr>
          <a:xfrm>
            <a:off x="4415479" y="3105835"/>
            <a:ext cx="336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3.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구현</a:t>
            </a:r>
          </a:p>
        </p:txBody>
      </p:sp>
    </p:spTree>
    <p:extLst>
      <p:ext uri="{BB962C8B-B14F-4D97-AF65-F5344CB8AC3E}">
        <p14:creationId xmlns:p14="http://schemas.microsoft.com/office/powerpoint/2010/main" val="356345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7381BB-CBE8-4BA7-ACD3-F965029B7F13}"/>
              </a:ext>
            </a:extLst>
          </p:cNvPr>
          <p:cNvGrpSpPr/>
          <p:nvPr/>
        </p:nvGrpSpPr>
        <p:grpSpPr>
          <a:xfrm>
            <a:off x="-19047" y="0"/>
            <a:ext cx="12211050" cy="1239520"/>
            <a:chOff x="-19047" y="0"/>
            <a:chExt cx="12211050" cy="12395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24DF0E3-829B-4655-9C95-7A4F20E6EB20}"/>
                </a:ext>
              </a:extLst>
            </p:cNvPr>
            <p:cNvSpPr/>
            <p:nvPr/>
          </p:nvSpPr>
          <p:spPr>
            <a:xfrm rot="5400000">
              <a:off x="5466718" y="-5485765"/>
              <a:ext cx="1239520" cy="12211050"/>
            </a:xfrm>
            <a:prstGeom prst="rect">
              <a:avLst/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D6491A-D00A-4A93-AE46-984CE5DFD14C}"/>
                </a:ext>
              </a:extLst>
            </p:cNvPr>
            <p:cNvSpPr txBox="1"/>
            <p:nvPr/>
          </p:nvSpPr>
          <p:spPr>
            <a:xfrm>
              <a:off x="10481319" y="450483"/>
              <a:ext cx="14566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PART 3 .WEB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1977A3D-C8A2-46F4-B709-122F60D26640}"/>
                </a:ext>
              </a:extLst>
            </p:cNvPr>
            <p:cNvCxnSpPr>
              <a:cxnSpLocks/>
            </p:cNvCxnSpPr>
            <p:nvPr/>
          </p:nvCxnSpPr>
          <p:spPr>
            <a:xfrm>
              <a:off x="736600" y="196249"/>
              <a:ext cx="20764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41FE36-935E-40E4-9536-5B0D2B65835F}"/>
                </a:ext>
              </a:extLst>
            </p:cNvPr>
            <p:cNvSpPr txBox="1"/>
            <p:nvPr/>
          </p:nvSpPr>
          <p:spPr>
            <a:xfrm>
              <a:off x="297310" y="65444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01</a:t>
              </a:r>
              <a:endPara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58BE9F7-9E20-4471-B400-1173EB276C83}"/>
                </a:ext>
              </a:extLst>
            </p:cNvPr>
            <p:cNvCxnSpPr>
              <a:cxnSpLocks/>
            </p:cNvCxnSpPr>
            <p:nvPr/>
          </p:nvCxnSpPr>
          <p:spPr>
            <a:xfrm>
              <a:off x="356133" y="984820"/>
              <a:ext cx="23050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339BD42-B446-4119-B73C-9BC890677357}"/>
              </a:ext>
            </a:extLst>
          </p:cNvPr>
          <p:cNvSpPr txBox="1"/>
          <p:nvPr/>
        </p:nvSpPr>
        <p:spPr>
          <a:xfrm>
            <a:off x="297310" y="316898"/>
            <a:ext cx="310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구성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21AD639-8851-4B00-9163-125160CE2FBE}"/>
              </a:ext>
            </a:extLst>
          </p:cNvPr>
          <p:cNvGrpSpPr/>
          <p:nvPr/>
        </p:nvGrpSpPr>
        <p:grpSpPr>
          <a:xfrm>
            <a:off x="506755" y="3928291"/>
            <a:ext cx="7442259" cy="2380106"/>
            <a:chOff x="541127" y="3510162"/>
            <a:chExt cx="7442259" cy="238010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D86AF66-8211-449E-8A1C-EA3E96834658}"/>
                </a:ext>
              </a:extLst>
            </p:cNvPr>
            <p:cNvGrpSpPr/>
            <p:nvPr/>
          </p:nvGrpSpPr>
          <p:grpSpPr>
            <a:xfrm>
              <a:off x="541127" y="3510163"/>
              <a:ext cx="3544877" cy="2380105"/>
              <a:chOff x="509886" y="1909578"/>
              <a:chExt cx="5411700" cy="352195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8E9C6AA-BDFE-48A0-A801-C6B33E4D4218}"/>
                  </a:ext>
                </a:extLst>
              </p:cNvPr>
              <p:cNvGrpSpPr/>
              <p:nvPr/>
            </p:nvGrpSpPr>
            <p:grpSpPr>
              <a:xfrm>
                <a:off x="509886" y="1909578"/>
                <a:ext cx="5411700" cy="3521958"/>
                <a:chOff x="1408507" y="3774954"/>
                <a:chExt cx="3728718" cy="263256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1BF3FD-0D05-40F1-A2F2-003AB45B527C}"/>
                    </a:ext>
                  </a:extLst>
                </p:cNvPr>
                <p:cNvSpPr txBox="1"/>
                <p:nvPr/>
              </p:nvSpPr>
              <p:spPr>
                <a:xfrm>
                  <a:off x="2838835" y="3774954"/>
                  <a:ext cx="998991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메인 페이지</a:t>
                  </a:r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6C433DBE-66B1-4407-AA07-88D8B3D6F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08507" y="4147164"/>
                  <a:ext cx="3728718" cy="2260353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BFC60F8-8CCC-4CCC-9692-8D9D97A88504}"/>
                  </a:ext>
                </a:extLst>
              </p:cNvPr>
              <p:cNvSpPr/>
              <p:nvPr/>
            </p:nvSpPr>
            <p:spPr>
              <a:xfrm>
                <a:off x="4565405" y="2547922"/>
                <a:ext cx="749808" cy="274320"/>
              </a:xfrm>
              <a:prstGeom prst="rect">
                <a:avLst/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D6F4A1-343C-41AE-B24C-34362837081E}"/>
                </a:ext>
              </a:extLst>
            </p:cNvPr>
            <p:cNvGrpSpPr/>
            <p:nvPr/>
          </p:nvGrpSpPr>
          <p:grpSpPr>
            <a:xfrm>
              <a:off x="4438509" y="3510162"/>
              <a:ext cx="3544877" cy="2364973"/>
              <a:chOff x="4394721" y="4031151"/>
              <a:chExt cx="3544877" cy="2364973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D3039BC-BAA1-4148-95C4-07F735B54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721" y="4379003"/>
                <a:ext cx="3544877" cy="2017121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B3ED4-D8EF-43CE-9EBC-6507A8D27E1C}"/>
                  </a:ext>
                </a:extLst>
              </p:cNvPr>
              <p:cNvSpPr txBox="1"/>
              <p:nvPr/>
            </p:nvSpPr>
            <p:spPr>
              <a:xfrm>
                <a:off x="5590719" y="4031151"/>
                <a:ext cx="11528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로그인 페이지</a:t>
                </a:r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8509ED5-A3BC-4855-AB4F-F4285B573609}"/>
              </a:ext>
            </a:extLst>
          </p:cNvPr>
          <p:cNvSpPr txBox="1"/>
          <p:nvPr/>
        </p:nvSpPr>
        <p:spPr>
          <a:xfrm>
            <a:off x="840260" y="1746826"/>
            <a:ext cx="8759448" cy="132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슬라이드 쇼를 사용하여 추후 배너 사용 가능  로그인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|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이동 가능</a:t>
            </a: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페이지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이름과 비밀번호를 입력하여 로그인 가능  </a:t>
            </a: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 페이지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프로필 업데이트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 정보 변경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|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계정 삭제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게시글 작성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게시글 나열</a:t>
            </a: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CFF378-B2FC-4E96-A1C7-2A7B553916BA}"/>
              </a:ext>
            </a:extLst>
          </p:cNvPr>
          <p:cNvSpPr txBox="1"/>
          <p:nvPr/>
        </p:nvSpPr>
        <p:spPr>
          <a:xfrm>
            <a:off x="786451" y="1370325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#1. </a:t>
            </a:r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페이지 구성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1EC1433-FFC1-470F-BB06-9AA5E291FE49}"/>
              </a:ext>
            </a:extLst>
          </p:cNvPr>
          <p:cNvGrpSpPr/>
          <p:nvPr/>
        </p:nvGrpSpPr>
        <p:grpSpPr>
          <a:xfrm>
            <a:off x="8294190" y="3928291"/>
            <a:ext cx="3544875" cy="2344398"/>
            <a:chOff x="8292103" y="4035559"/>
            <a:chExt cx="3544875" cy="2344398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924C6275-8118-411B-B063-679DEBE5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2103" y="4367668"/>
              <a:ext cx="3544875" cy="201228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0252309-432A-4E98-8F87-40C7D784FE13}"/>
                </a:ext>
              </a:extLst>
            </p:cNvPr>
            <p:cNvSpPr txBox="1"/>
            <p:nvPr/>
          </p:nvSpPr>
          <p:spPr>
            <a:xfrm>
              <a:off x="9565044" y="4035559"/>
              <a:ext cx="9989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마이 페이지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ECEAFB4-8F6D-4CE7-8D47-51431DF1EEE7}"/>
              </a:ext>
            </a:extLst>
          </p:cNvPr>
          <p:cNvGrpSpPr/>
          <p:nvPr/>
        </p:nvGrpSpPr>
        <p:grpSpPr>
          <a:xfrm>
            <a:off x="10519700" y="4788129"/>
            <a:ext cx="1233157" cy="1269093"/>
            <a:chOff x="736600" y="4097181"/>
            <a:chExt cx="1233157" cy="1269093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7991F5E-35B7-4AA5-83D5-3AE3C151FA15}"/>
                </a:ext>
              </a:extLst>
            </p:cNvPr>
            <p:cNvGrpSpPr/>
            <p:nvPr/>
          </p:nvGrpSpPr>
          <p:grpSpPr>
            <a:xfrm>
              <a:off x="784944" y="4097181"/>
              <a:ext cx="1162823" cy="288840"/>
              <a:chOff x="8760943" y="4574845"/>
              <a:chExt cx="1162823" cy="288840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A72E8556-B10C-4D61-A8B6-59904CCAB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0943" y="4574845"/>
                <a:ext cx="282977" cy="276689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51A11A-636F-44F7-BC11-8C4CFC4A5223}"/>
                  </a:ext>
                </a:extLst>
              </p:cNvPr>
              <p:cNvSpPr txBox="1"/>
              <p:nvPr/>
            </p:nvSpPr>
            <p:spPr>
              <a:xfrm>
                <a:off x="9013420" y="4586995"/>
                <a:ext cx="910346" cy="276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highlight>
                      <a:srgbClr val="F3DE6B"/>
                    </a:highlight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닉네임 변경</a:t>
                </a:r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6A1B2C08-B2FA-4DAB-A1B9-6D8E2845E6C9}"/>
                </a:ext>
              </a:extLst>
            </p:cNvPr>
            <p:cNvGrpSpPr/>
            <p:nvPr/>
          </p:nvGrpSpPr>
          <p:grpSpPr>
            <a:xfrm>
              <a:off x="736600" y="4582274"/>
              <a:ext cx="1233157" cy="334894"/>
              <a:chOff x="8721745" y="4993059"/>
              <a:chExt cx="1233157" cy="334894"/>
            </a:xfrm>
          </p:grpSpPr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92DECAD-4B29-487B-ACE0-67B6BB4FB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1745" y="4993059"/>
                <a:ext cx="334894" cy="334894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79C4556-6456-4DE2-AE9B-EBAAEB2D2348}"/>
                  </a:ext>
                </a:extLst>
              </p:cNvPr>
              <p:cNvSpPr txBox="1"/>
              <p:nvPr/>
            </p:nvSpPr>
            <p:spPr>
              <a:xfrm>
                <a:off x="9028045" y="5001400"/>
                <a:ext cx="9268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highlight>
                      <a:srgbClr val="F3DE6B"/>
                    </a:highlight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내 정보 수정</a:t>
                </a:r>
                <a:endParaRPr lang="en-US" altLang="ko-KR" sz="1200" dirty="0">
                  <a:highlight>
                    <a:srgbClr val="F3DE6B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677C285F-EE97-464E-AA63-D0DDA4D32D08}"/>
                </a:ext>
              </a:extLst>
            </p:cNvPr>
            <p:cNvGrpSpPr/>
            <p:nvPr/>
          </p:nvGrpSpPr>
          <p:grpSpPr>
            <a:xfrm>
              <a:off x="785729" y="5055880"/>
              <a:ext cx="1041100" cy="310394"/>
              <a:chOff x="8770874" y="5466665"/>
              <a:chExt cx="1041100" cy="310394"/>
            </a:xfrm>
          </p:grpSpPr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0D6F8839-9B82-4DD8-AFD6-7F51FFE92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70874" y="5474494"/>
                <a:ext cx="273046" cy="302565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D9679C8-EECE-46B6-B5FA-3B7FB0E9012C}"/>
                  </a:ext>
                </a:extLst>
              </p:cNvPr>
              <p:cNvSpPr txBox="1"/>
              <p:nvPr/>
            </p:nvSpPr>
            <p:spPr>
              <a:xfrm>
                <a:off x="9056639" y="5466665"/>
                <a:ext cx="7553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highlight>
                      <a:srgbClr val="F3DE6B"/>
                    </a:highlight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계정 탈퇴</a:t>
                </a:r>
              </a:p>
            </p:txBody>
          </p: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6AE40F73-50D1-404A-B7FE-F7B6F91202DB}"/>
              </a:ext>
            </a:extLst>
          </p:cNvPr>
          <p:cNvGrpSpPr/>
          <p:nvPr/>
        </p:nvGrpSpPr>
        <p:grpSpPr>
          <a:xfrm>
            <a:off x="8294188" y="1600266"/>
            <a:ext cx="3544875" cy="2058085"/>
            <a:chOff x="6376691" y="2278299"/>
            <a:chExt cx="4590660" cy="2779352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A95C56FB-7CCF-42EF-821F-3F050463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6691" y="2349905"/>
              <a:ext cx="2784462" cy="167572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B24609B-8FFC-4972-BB6B-F2D4B33F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93344" y="2278299"/>
              <a:ext cx="1774007" cy="174733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298E602D-C59C-4B7D-B23F-F06C85B84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8973" y="4122261"/>
              <a:ext cx="2413762" cy="93539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82148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7E94B91-BF93-4850-AE4C-76D1960B2192}"/>
              </a:ext>
            </a:extLst>
          </p:cNvPr>
          <p:cNvGrpSpPr/>
          <p:nvPr/>
        </p:nvGrpSpPr>
        <p:grpSpPr>
          <a:xfrm>
            <a:off x="-19047" y="0"/>
            <a:ext cx="12211050" cy="1239520"/>
            <a:chOff x="-19047" y="0"/>
            <a:chExt cx="12211050" cy="12395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661DB54-9FA7-40AD-B2E9-F7BC7D657FAE}"/>
                </a:ext>
              </a:extLst>
            </p:cNvPr>
            <p:cNvSpPr/>
            <p:nvPr/>
          </p:nvSpPr>
          <p:spPr>
            <a:xfrm rot="5400000">
              <a:off x="5466718" y="-5485765"/>
              <a:ext cx="1239520" cy="12211050"/>
            </a:xfrm>
            <a:prstGeom prst="rect">
              <a:avLst/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A010D73-F6EC-44F5-91D8-848CE2CE0A06}"/>
                </a:ext>
              </a:extLst>
            </p:cNvPr>
            <p:cNvCxnSpPr>
              <a:cxnSpLocks/>
            </p:cNvCxnSpPr>
            <p:nvPr/>
          </p:nvCxnSpPr>
          <p:spPr>
            <a:xfrm>
              <a:off x="736600" y="196249"/>
              <a:ext cx="20764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0A2DEB-651F-4FD3-A0DF-AC44B581F720}"/>
                </a:ext>
              </a:extLst>
            </p:cNvPr>
            <p:cNvSpPr txBox="1"/>
            <p:nvPr/>
          </p:nvSpPr>
          <p:spPr>
            <a:xfrm>
              <a:off x="297310" y="65444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02</a:t>
              </a:r>
              <a:endPara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50D5908-B2FD-450F-9EDE-7A66EF8FD0BD}"/>
                </a:ext>
              </a:extLst>
            </p:cNvPr>
            <p:cNvCxnSpPr>
              <a:cxnSpLocks/>
            </p:cNvCxnSpPr>
            <p:nvPr/>
          </p:nvCxnSpPr>
          <p:spPr>
            <a:xfrm>
              <a:off x="356133" y="984820"/>
              <a:ext cx="23050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B4B3EE9-5962-4C0A-B3F7-F74C9C0BF0D0}"/>
              </a:ext>
            </a:extLst>
          </p:cNvPr>
          <p:cNvSpPr txBox="1"/>
          <p:nvPr/>
        </p:nvSpPr>
        <p:spPr>
          <a:xfrm>
            <a:off x="297310" y="316898"/>
            <a:ext cx="310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구성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2BA67A-31F3-417A-ADA9-FEDC6CBFA0FA}"/>
              </a:ext>
            </a:extLst>
          </p:cNvPr>
          <p:cNvGrpSpPr/>
          <p:nvPr/>
        </p:nvGrpSpPr>
        <p:grpSpPr>
          <a:xfrm>
            <a:off x="716720" y="1435769"/>
            <a:ext cx="3699369" cy="5187503"/>
            <a:chOff x="7741865" y="1388162"/>
            <a:chExt cx="3310774" cy="518750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29EACE-AEC4-460C-986E-2EFE61138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41865" y="3166877"/>
              <a:ext cx="3310774" cy="163007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5DD0D8-0B65-4519-ABED-BD621F54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1865" y="1388162"/>
              <a:ext cx="3310774" cy="163007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D96F38E-C858-499F-A1ED-5FE2CADA7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1865" y="4945592"/>
              <a:ext cx="3310774" cy="163007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AE34503-7F41-4271-B997-E50485A9691F}"/>
              </a:ext>
            </a:extLst>
          </p:cNvPr>
          <p:cNvSpPr txBox="1"/>
          <p:nvPr/>
        </p:nvSpPr>
        <p:spPr>
          <a:xfrm>
            <a:off x="4788923" y="1476269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#2. </a:t>
            </a:r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상단 메뉴 구성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98232-617C-4769-AF72-C4D4B2C2E03D}"/>
              </a:ext>
            </a:extLst>
          </p:cNvPr>
          <p:cNvSpPr txBox="1"/>
          <p:nvPr/>
        </p:nvSpPr>
        <p:spPr>
          <a:xfrm>
            <a:off x="4767970" y="1928461"/>
            <a:ext cx="6973384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A62F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카테고리</a:t>
            </a:r>
            <a:r>
              <a:rPr lang="en-US" altLang="ko-KR" sz="1400" dirty="0">
                <a:solidFill>
                  <a:srgbClr val="4A62F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| TV</a:t>
            </a:r>
            <a:r>
              <a:rPr lang="ko-KR" altLang="en-US" sz="1400" dirty="0">
                <a:solidFill>
                  <a:srgbClr val="4A62F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카테고리</a:t>
            </a:r>
            <a:r>
              <a:rPr lang="en-US" altLang="ko-KR" sz="1400" dirty="0">
                <a:solidFill>
                  <a:srgbClr val="4A62F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| </a:t>
            </a:r>
            <a:r>
              <a:rPr lang="ko-KR" altLang="en-US" sz="1400" dirty="0">
                <a:solidFill>
                  <a:srgbClr val="4A62F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스트리밍 사이트 연결화면</a:t>
            </a:r>
            <a:r>
              <a:rPr lang="en-US" altLang="ko-KR" sz="1400" dirty="0">
                <a:solidFill>
                  <a:srgbClr val="4A62F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|  </a:t>
            </a:r>
            <a:r>
              <a:rPr lang="ko-KR" altLang="en-US" sz="1400" dirty="0">
                <a:solidFill>
                  <a:srgbClr val="4A62F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리뷰작성 기능</a:t>
            </a:r>
            <a:endParaRPr lang="en-US" altLang="ko-KR" sz="1400" dirty="0">
              <a:solidFill>
                <a:srgbClr val="4A62F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 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 장르 분류 목록 드래그로 이동 가능 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&gt;&gt;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장르 영화로 이동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TV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장르 분류 목록 드래그로 이동 가능 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&gt;&gt;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장르 프로그램으로 이동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현재 많이 이용하고 있는 대중화된 리뷰사이트들을 나열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간단한 설명을 추가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10E7A-55FB-4AFE-BFE8-50CFFD2CD769}"/>
              </a:ext>
            </a:extLst>
          </p:cNvPr>
          <p:cNvSpPr txBox="1"/>
          <p:nvPr/>
        </p:nvSpPr>
        <p:spPr>
          <a:xfrm>
            <a:off x="10481319" y="450483"/>
            <a:ext cx="1456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3 .WEB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48EF44-9805-4ABE-A651-DC17CAF28325}"/>
              </a:ext>
            </a:extLst>
          </p:cNvPr>
          <p:cNvSpPr/>
          <p:nvPr/>
        </p:nvSpPr>
        <p:spPr>
          <a:xfrm>
            <a:off x="1990846" y="5045468"/>
            <a:ext cx="1192192" cy="278886"/>
          </a:xfrm>
          <a:prstGeom prst="rect">
            <a:avLst/>
          </a:prstGeom>
          <a:noFill/>
          <a:ln w="28575">
            <a:solidFill>
              <a:srgbClr val="4A62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D67246E-C54F-4EC6-831F-4C7C240F4ABD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3183038" y="5045468"/>
            <a:ext cx="2367754" cy="139443"/>
          </a:xfrm>
          <a:prstGeom prst="straightConnector1">
            <a:avLst/>
          </a:prstGeom>
          <a:ln w="41275">
            <a:solidFill>
              <a:srgbClr val="4A62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4E5152D-5C7A-4F2B-9E81-5A19C9BDBC25}"/>
              </a:ext>
            </a:extLst>
          </p:cNvPr>
          <p:cNvGrpSpPr/>
          <p:nvPr/>
        </p:nvGrpSpPr>
        <p:grpSpPr>
          <a:xfrm>
            <a:off x="5550792" y="3919808"/>
            <a:ext cx="5167872" cy="2251320"/>
            <a:chOff x="4900569" y="3880419"/>
            <a:chExt cx="5167872" cy="225132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9BA0B9D-29D8-43BA-A28B-E16045373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2670"/>
            <a:stretch/>
          </p:blipFill>
          <p:spPr>
            <a:xfrm>
              <a:off x="5079594" y="3883920"/>
              <a:ext cx="4809823" cy="641843"/>
            </a:xfrm>
            <a:prstGeom prst="rect">
              <a:avLst/>
            </a:prstGeom>
            <a:ln w="15875">
              <a:noFill/>
            </a:ln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F6F9650-8BBB-4A90-87A8-52E17E48E6B0}"/>
                </a:ext>
              </a:extLst>
            </p:cNvPr>
            <p:cNvGrpSpPr/>
            <p:nvPr/>
          </p:nvGrpSpPr>
          <p:grpSpPr>
            <a:xfrm>
              <a:off x="5270845" y="4608623"/>
              <a:ext cx="4618572" cy="1353897"/>
              <a:chOff x="5275925" y="4781343"/>
              <a:chExt cx="4618572" cy="13538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6786AB-9919-4FE8-9C00-9F1CAD9F84C7}"/>
                  </a:ext>
                </a:extLst>
              </p:cNvPr>
              <p:cNvSpPr txBox="1"/>
              <p:nvPr/>
            </p:nvSpPr>
            <p:spPr>
              <a:xfrm>
                <a:off x="5275925" y="4781343"/>
                <a:ext cx="4618572" cy="1353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리뷰  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게시글 작성 및 게시된 글의 코멘트 작성 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영화  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 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수집한 영화 목록을 선택해 리뷰 작성</a:t>
                </a:r>
                <a:endPara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TV 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프로그램  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수집한 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TV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프로그램 목록을 선택해 리뷰 작성</a:t>
                </a:r>
                <a:endPara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찜 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            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에서 마음에 드는 영화들의 모음 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68E23AA-19D0-45D7-8561-12F3CBC37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3313" y="5861279"/>
                <a:ext cx="458977" cy="227560"/>
              </a:xfrm>
              <a:prstGeom prst="rect">
                <a:avLst/>
              </a:prstGeom>
            </p:spPr>
          </p:pic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811656-32BD-4C22-A578-F8EB0585A5CA}"/>
                </a:ext>
              </a:extLst>
            </p:cNvPr>
            <p:cNvSpPr/>
            <p:nvPr/>
          </p:nvSpPr>
          <p:spPr>
            <a:xfrm>
              <a:off x="4900569" y="3880419"/>
              <a:ext cx="5167872" cy="2251320"/>
            </a:xfrm>
            <a:prstGeom prst="rect">
              <a:avLst/>
            </a:prstGeom>
            <a:noFill/>
            <a:ln w="31750">
              <a:solidFill>
                <a:srgbClr val="4A62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417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BF9EC6-0214-4978-9541-ECAD53E66B83}"/>
              </a:ext>
            </a:extLst>
          </p:cNvPr>
          <p:cNvSpPr txBox="1"/>
          <p:nvPr/>
        </p:nvSpPr>
        <p:spPr>
          <a:xfrm>
            <a:off x="2994893" y="3105835"/>
            <a:ext cx="620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4.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활용방안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38213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7E94B91-BF93-4850-AE4C-76D1960B2192}"/>
              </a:ext>
            </a:extLst>
          </p:cNvPr>
          <p:cNvGrpSpPr/>
          <p:nvPr/>
        </p:nvGrpSpPr>
        <p:grpSpPr>
          <a:xfrm>
            <a:off x="-19047" y="0"/>
            <a:ext cx="12211050" cy="1239520"/>
            <a:chOff x="-19047" y="0"/>
            <a:chExt cx="12211050" cy="12395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661DB54-9FA7-40AD-B2E9-F7BC7D657FAE}"/>
                </a:ext>
              </a:extLst>
            </p:cNvPr>
            <p:cNvSpPr/>
            <p:nvPr/>
          </p:nvSpPr>
          <p:spPr>
            <a:xfrm rot="5400000">
              <a:off x="5466718" y="-5485765"/>
              <a:ext cx="1239520" cy="12211050"/>
            </a:xfrm>
            <a:prstGeom prst="rect">
              <a:avLst/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A010D73-F6EC-44F5-91D8-848CE2CE0A0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978907" y="196249"/>
              <a:ext cx="183414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0A2DEB-651F-4FD3-A0DF-AC44B581F720}"/>
                </a:ext>
              </a:extLst>
            </p:cNvPr>
            <p:cNvSpPr txBox="1"/>
            <p:nvPr/>
          </p:nvSpPr>
          <p:spPr>
            <a:xfrm>
              <a:off x="297310" y="65444"/>
              <a:ext cx="6815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PART4.</a:t>
              </a:r>
              <a:endPara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50D5908-B2FD-450F-9EDE-7A66EF8FD0BD}"/>
                </a:ext>
              </a:extLst>
            </p:cNvPr>
            <p:cNvCxnSpPr>
              <a:cxnSpLocks/>
            </p:cNvCxnSpPr>
            <p:nvPr/>
          </p:nvCxnSpPr>
          <p:spPr>
            <a:xfrm>
              <a:off x="356133" y="984820"/>
              <a:ext cx="23050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B4B3EE9-5962-4C0A-B3F7-F74C9C0BF0D0}"/>
              </a:ext>
            </a:extLst>
          </p:cNvPr>
          <p:cNvSpPr txBox="1"/>
          <p:nvPr/>
        </p:nvSpPr>
        <p:spPr>
          <a:xfrm>
            <a:off x="297310" y="316898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활용방안 및 기대효과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41A8A7-6BB9-41E1-B434-8102FF3A8413}"/>
              </a:ext>
            </a:extLst>
          </p:cNvPr>
          <p:cNvGrpSpPr/>
          <p:nvPr/>
        </p:nvGrpSpPr>
        <p:grpSpPr>
          <a:xfrm>
            <a:off x="1516380" y="2379706"/>
            <a:ext cx="9159240" cy="2604930"/>
            <a:chOff x="1516379" y="1689629"/>
            <a:chExt cx="9159240" cy="31519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B984F3-7732-401B-9DD0-A0DFE3430A27}"/>
                </a:ext>
              </a:extLst>
            </p:cNvPr>
            <p:cNvSpPr txBox="1"/>
            <p:nvPr/>
          </p:nvSpPr>
          <p:spPr>
            <a:xfrm>
              <a:off x="1516379" y="4195263"/>
              <a:ext cx="82638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스트리밍 사이트들과 협업을 통해 상업적으로 활용 가능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새로 제작된 영화와 같은 경우에도 시스템의 사용자에게 추천을 통해 광고수익 창출 가능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9B524E-1CE8-4918-98E6-1A6CCEA7AA00}"/>
                </a:ext>
              </a:extLst>
            </p:cNvPr>
            <p:cNvSpPr txBox="1"/>
            <p:nvPr/>
          </p:nvSpPr>
          <p:spPr>
            <a:xfrm>
              <a:off x="1911200" y="1689629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4A62F8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기대효과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7B7631B-8EB2-4734-8643-25809E910C38}"/>
                </a:ext>
              </a:extLst>
            </p:cNvPr>
            <p:cNvSpPr txBox="1"/>
            <p:nvPr/>
          </p:nvSpPr>
          <p:spPr>
            <a:xfrm>
              <a:off x="1516379" y="2124107"/>
              <a:ext cx="91592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문화 콘텐츠 산업이 발전하고 있는 가운데 효율적인 영화 추천 시스템을 이용한다면 시간 절약 가능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B4D208-B6F6-40B3-99F7-F95105B5F375}"/>
                </a:ext>
              </a:extLst>
            </p:cNvPr>
            <p:cNvSpPr txBox="1"/>
            <p:nvPr/>
          </p:nvSpPr>
          <p:spPr>
            <a:xfrm>
              <a:off x="1911200" y="373189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4A62F8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활용방안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849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B4B3EE9-5962-4C0A-B3F7-F74C9C0BF0D0}"/>
              </a:ext>
            </a:extLst>
          </p:cNvPr>
          <p:cNvSpPr txBox="1"/>
          <p:nvPr/>
        </p:nvSpPr>
        <p:spPr>
          <a:xfrm>
            <a:off x="4775767" y="3105834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:)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A62F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91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F0DDA75-AC6B-4961-80DA-C48768186D1C}"/>
              </a:ext>
            </a:extLst>
          </p:cNvPr>
          <p:cNvSpPr/>
          <p:nvPr/>
        </p:nvSpPr>
        <p:spPr>
          <a:xfrm>
            <a:off x="5616932" y="-1"/>
            <a:ext cx="6575068" cy="6856495"/>
          </a:xfrm>
          <a:prstGeom prst="rect">
            <a:avLst/>
          </a:prstGeom>
          <a:solidFill>
            <a:srgbClr val="4A6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8B24152-01A0-4264-B51E-B45197217621}"/>
              </a:ext>
            </a:extLst>
          </p:cNvPr>
          <p:cNvGrpSpPr/>
          <p:nvPr/>
        </p:nvGrpSpPr>
        <p:grpSpPr>
          <a:xfrm>
            <a:off x="1569720" y="-320040"/>
            <a:ext cx="11064240" cy="7528560"/>
            <a:chOff x="1205144" y="-325488"/>
            <a:chExt cx="11469840" cy="7584876"/>
          </a:xfrm>
        </p:grpSpPr>
        <p:pic>
          <p:nvPicPr>
            <p:cNvPr id="140" name="그림 139" descr="나는 내일, 어제의 너와 만난다 (영화) - 위키백과, 우리 모두의 백과사전">
              <a:extLst>
                <a:ext uri="{FF2B5EF4-FFF2-40B4-BE49-F238E27FC236}">
                  <a16:creationId xmlns:a16="http://schemas.microsoft.com/office/drawing/2014/main" id="{8CB8EABF-BEA8-4FC5-9662-F570C68BD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96"/>
            <a:stretch>
              <a:fillRect/>
            </a:stretch>
          </p:blipFill>
          <p:spPr bwMode="auto">
            <a:xfrm rot="20148073">
              <a:off x="9782269" y="-325488"/>
              <a:ext cx="1314341" cy="1202962"/>
            </a:xfrm>
            <a:custGeom>
              <a:avLst/>
              <a:gdLst>
                <a:gd name="connsiteX0" fmla="*/ 1 w 1314341"/>
                <a:gd name="connsiteY0" fmla="*/ 0 h 1202962"/>
                <a:gd name="connsiteX1" fmla="*/ 1314341 w 1314341"/>
                <a:gd name="connsiteY1" fmla="*/ 590655 h 1202962"/>
                <a:gd name="connsiteX2" fmla="*/ 1314341 w 1314341"/>
                <a:gd name="connsiteY2" fmla="*/ 1202962 h 1202962"/>
                <a:gd name="connsiteX3" fmla="*/ 0 w 1314341"/>
                <a:gd name="connsiteY3" fmla="*/ 1202962 h 120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341" h="1202962">
                  <a:moveTo>
                    <a:pt x="1" y="0"/>
                  </a:moveTo>
                  <a:lnTo>
                    <a:pt x="1314341" y="590655"/>
                  </a:lnTo>
                  <a:lnTo>
                    <a:pt x="1314341" y="1202962"/>
                  </a:lnTo>
                  <a:lnTo>
                    <a:pt x="0" y="1202962"/>
                  </a:lnTo>
                  <a:close/>
                </a:path>
              </a:pathLst>
            </a:cu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그림 140" descr="번역 오류, 영화의 흐름을 방해하는 요인 &amp;gt; 영상매체 | 대한민국청소년의회">
              <a:extLst>
                <a:ext uri="{FF2B5EF4-FFF2-40B4-BE49-F238E27FC236}">
                  <a16:creationId xmlns:a16="http://schemas.microsoft.com/office/drawing/2014/main" id="{3A3E683D-E7FB-4652-BC63-C712D3BD6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20368">
              <a:off x="8211117" y="-250806"/>
              <a:ext cx="1292624" cy="1851503"/>
            </a:xfrm>
            <a:custGeom>
              <a:avLst/>
              <a:gdLst>
                <a:gd name="connsiteX0" fmla="*/ 247565 w 1292624"/>
                <a:gd name="connsiteY0" fmla="*/ 0 h 1851503"/>
                <a:gd name="connsiteX1" fmla="*/ 1292624 w 1292624"/>
                <a:gd name="connsiteY1" fmla="*/ 479802 h 1851503"/>
                <a:gd name="connsiteX2" fmla="*/ 1292624 w 1292624"/>
                <a:gd name="connsiteY2" fmla="*/ 1851503 h 1851503"/>
                <a:gd name="connsiteX3" fmla="*/ 0 w 1292624"/>
                <a:gd name="connsiteY3" fmla="*/ 1851503 h 1851503"/>
                <a:gd name="connsiteX4" fmla="*/ 0 w 1292624"/>
                <a:gd name="connsiteY4" fmla="*/ 0 h 185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2624" h="1851503">
                  <a:moveTo>
                    <a:pt x="247565" y="0"/>
                  </a:moveTo>
                  <a:lnTo>
                    <a:pt x="1292624" y="479802"/>
                  </a:lnTo>
                  <a:lnTo>
                    <a:pt x="1292624" y="1851503"/>
                  </a:lnTo>
                  <a:lnTo>
                    <a:pt x="0" y="185150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500A3BE2-F993-44B0-9E42-D516AC4979B8}"/>
                </a:ext>
              </a:extLst>
            </p:cNvPr>
            <p:cNvGrpSpPr/>
            <p:nvPr/>
          </p:nvGrpSpPr>
          <p:grpSpPr>
            <a:xfrm>
              <a:off x="1205144" y="383286"/>
              <a:ext cx="11469840" cy="6876102"/>
              <a:chOff x="1205144" y="383286"/>
              <a:chExt cx="11469840" cy="6876102"/>
            </a:xfrm>
          </p:grpSpPr>
          <p:pic>
            <p:nvPicPr>
              <p:cNvPr id="143" name="Picture 2" descr="왼쪽부터 영화 &lt;비긴 어게인&gt;, &lt;her&gt;,  &lt;미드나잇 인 파리&gt; 포스터">
                <a:extLst>
                  <a:ext uri="{FF2B5EF4-FFF2-40B4-BE49-F238E27FC236}">
                    <a16:creationId xmlns:a16="http://schemas.microsoft.com/office/drawing/2014/main" id="{8BD14309-DABA-4742-BAF8-4CF74BA063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94" t="12782" r="34707" b="13721"/>
              <a:stretch/>
            </p:blipFill>
            <p:spPr bwMode="auto">
              <a:xfrm rot="20016527">
                <a:off x="4022127" y="4118420"/>
                <a:ext cx="1394216" cy="198390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4" descr="(왼) 영화 &lt;이터널 선샤인&gt; 포스터, (오) 영화 &lt;조제, 호랑이 그리고 물고기들&gt; 포스터">
                <a:extLst>
                  <a:ext uri="{FF2B5EF4-FFF2-40B4-BE49-F238E27FC236}">
                    <a16:creationId xmlns:a16="http://schemas.microsoft.com/office/drawing/2014/main" id="{06C01340-D71E-4187-AAB8-E3D892FC33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90" t="8066" r="11980" b="8663"/>
              <a:stretch/>
            </p:blipFill>
            <p:spPr bwMode="auto">
              <a:xfrm rot="20016527">
                <a:off x="5478718" y="3395639"/>
                <a:ext cx="1394215" cy="19839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그림 144" descr="(왼) 영화 &lt;캐롤&gt; 포스터, (오) 영화 &lt;바닷마을 다이어리&gt; 포스터">
                <a:extLst>
                  <a:ext uri="{FF2B5EF4-FFF2-40B4-BE49-F238E27FC236}">
                    <a16:creationId xmlns:a16="http://schemas.microsoft.com/office/drawing/2014/main" id="{3F46ED58-21AC-4FCE-8F19-8CDF11A2C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25" t="9209" r="50628" b="18401"/>
              <a:stretch/>
            </p:blipFill>
            <p:spPr bwMode="auto">
              <a:xfrm rot="20016527">
                <a:off x="1205144" y="5503010"/>
                <a:ext cx="1394215" cy="1756378"/>
              </a:xfrm>
              <a:custGeom>
                <a:avLst/>
                <a:gdLst>
                  <a:gd name="connsiteX0" fmla="*/ 1394215 w 1394215"/>
                  <a:gd name="connsiteY0" fmla="*/ 0 h 1756378"/>
                  <a:gd name="connsiteX1" fmla="*/ 1394215 w 1394215"/>
                  <a:gd name="connsiteY1" fmla="*/ 1756378 h 1756378"/>
                  <a:gd name="connsiteX2" fmla="*/ 0 w 1394215"/>
                  <a:gd name="connsiteY2" fmla="*/ 1064550 h 1756378"/>
                  <a:gd name="connsiteX3" fmla="*/ 0 w 1394215"/>
                  <a:gd name="connsiteY3" fmla="*/ 0 h 175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215" h="1756378">
                    <a:moveTo>
                      <a:pt x="1394215" y="0"/>
                    </a:moveTo>
                    <a:lnTo>
                      <a:pt x="1394215" y="1756378"/>
                    </a:lnTo>
                    <a:lnTo>
                      <a:pt x="0" y="106455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12" descr="영화 템플릿">
                <a:extLst>
                  <a:ext uri="{FF2B5EF4-FFF2-40B4-BE49-F238E27FC236}">
                    <a16:creationId xmlns:a16="http://schemas.microsoft.com/office/drawing/2014/main" id="{F39ECFD1-AA68-4529-88F3-C6EB6B0BA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8391900" y="1950080"/>
                <a:ext cx="1394215" cy="19839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그림 146" descr="왼쪽부터 영화 &lt;비긴 어게인&gt;, &lt;her&gt;,  &lt;미드나잇 인 파리&gt; 포스터">
                <a:extLst>
                  <a:ext uri="{FF2B5EF4-FFF2-40B4-BE49-F238E27FC236}">
                    <a16:creationId xmlns:a16="http://schemas.microsoft.com/office/drawing/2014/main" id="{C0CA52FD-2431-42CA-A819-624997F58F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782" r="67273" b="13721"/>
              <a:stretch/>
            </p:blipFill>
            <p:spPr bwMode="auto">
              <a:xfrm rot="20016527">
                <a:off x="11307596" y="515262"/>
                <a:ext cx="1345879" cy="1983901"/>
              </a:xfrm>
              <a:custGeom>
                <a:avLst/>
                <a:gdLst>
                  <a:gd name="connsiteX0" fmla="*/ 1345879 w 1345879"/>
                  <a:gd name="connsiteY0" fmla="*/ 0 h 1983901"/>
                  <a:gd name="connsiteX1" fmla="*/ 1345879 w 1345879"/>
                  <a:gd name="connsiteY1" fmla="*/ 111539 h 1983901"/>
                  <a:gd name="connsiteX2" fmla="*/ 416788 w 1345879"/>
                  <a:gd name="connsiteY2" fmla="*/ 1983901 h 1983901"/>
                  <a:gd name="connsiteX3" fmla="*/ 0 w 1345879"/>
                  <a:gd name="connsiteY3" fmla="*/ 1983901 h 1983901"/>
                  <a:gd name="connsiteX4" fmla="*/ 0 w 1345879"/>
                  <a:gd name="connsiteY4" fmla="*/ 0 h 198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5879" h="1983901">
                    <a:moveTo>
                      <a:pt x="1345879" y="0"/>
                    </a:moveTo>
                    <a:lnTo>
                      <a:pt x="1345879" y="111539"/>
                    </a:lnTo>
                    <a:lnTo>
                      <a:pt x="416788" y="1983901"/>
                    </a:lnTo>
                    <a:lnTo>
                      <a:pt x="0" y="198390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그림 147" descr="(왼) 영화 &lt;이터널 선샤인&gt; 포스터, (오) 영화 &lt;조제, 호랑이 그리고 물고기들&gt; 포스터">
                <a:extLst>
                  <a:ext uri="{FF2B5EF4-FFF2-40B4-BE49-F238E27FC236}">
                    <a16:creationId xmlns:a16="http://schemas.microsoft.com/office/drawing/2014/main" id="{B214DB42-A382-46E6-9C12-78EBE4675C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18" t="8066" r="50152" b="8663"/>
              <a:stretch/>
            </p:blipFill>
            <p:spPr bwMode="auto">
              <a:xfrm rot="20016527">
                <a:off x="7307954" y="4973243"/>
                <a:ext cx="1412852" cy="1983905"/>
              </a:xfrm>
              <a:custGeom>
                <a:avLst/>
                <a:gdLst>
                  <a:gd name="connsiteX0" fmla="*/ 1412852 w 1412852"/>
                  <a:gd name="connsiteY0" fmla="*/ 0 h 1983905"/>
                  <a:gd name="connsiteX1" fmla="*/ 1412852 w 1412852"/>
                  <a:gd name="connsiteY1" fmla="*/ 1983905 h 1983905"/>
                  <a:gd name="connsiteX2" fmla="*/ 696903 w 1412852"/>
                  <a:gd name="connsiteY2" fmla="*/ 1983905 h 1983905"/>
                  <a:gd name="connsiteX3" fmla="*/ 0 w 1412852"/>
                  <a:gd name="connsiteY3" fmla="*/ 1638093 h 1983905"/>
                  <a:gd name="connsiteX4" fmla="*/ 0 w 1412852"/>
                  <a:gd name="connsiteY4" fmla="*/ 0 h 198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852" h="1983905">
                    <a:moveTo>
                      <a:pt x="1412852" y="0"/>
                    </a:moveTo>
                    <a:lnTo>
                      <a:pt x="1412852" y="1983905"/>
                    </a:lnTo>
                    <a:lnTo>
                      <a:pt x="696903" y="1983905"/>
                    </a:lnTo>
                    <a:lnTo>
                      <a:pt x="0" y="163809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6" descr="(왼) 영화 &lt;캐롤&gt; 포스터, (오) 영화 &lt;바닷마을 다이어리&gt; 포스터">
                <a:extLst>
                  <a:ext uri="{FF2B5EF4-FFF2-40B4-BE49-F238E27FC236}">
                    <a16:creationId xmlns:a16="http://schemas.microsoft.com/office/drawing/2014/main" id="{8DFF40ED-0106-4A43-B2AA-DA4DE5293F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19" t="9209" r="13813" b="11921"/>
              <a:stretch/>
            </p:blipFill>
            <p:spPr bwMode="auto">
              <a:xfrm rot="20016527">
                <a:off x="9848489" y="1227300"/>
                <a:ext cx="1394215" cy="19839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Picture 8" descr="호기심을 자극하는 영화 포스터들 – 월간 건축사">
                <a:extLst>
                  <a:ext uri="{FF2B5EF4-FFF2-40B4-BE49-F238E27FC236}">
                    <a16:creationId xmlns:a16="http://schemas.microsoft.com/office/drawing/2014/main" id="{0876F5D4-02DA-4F20-8392-FB71CE7B1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6935309" y="2672861"/>
                <a:ext cx="1394215" cy="19839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그림 150" descr="디자인소리 - 공감을 부르는 디자인, 소규모 디자인 스튜디오 피그말리온">
                <a:extLst>
                  <a:ext uri="{FF2B5EF4-FFF2-40B4-BE49-F238E27FC236}">
                    <a16:creationId xmlns:a16="http://schemas.microsoft.com/office/drawing/2014/main" id="{D653284B-88C4-41BE-AB59-1478B66494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2637307" y="4805588"/>
                <a:ext cx="1394215" cy="1983901"/>
              </a:xfrm>
              <a:custGeom>
                <a:avLst/>
                <a:gdLst>
                  <a:gd name="connsiteX0" fmla="*/ 1394215 w 1394215"/>
                  <a:gd name="connsiteY0" fmla="*/ 0 h 1983901"/>
                  <a:gd name="connsiteX1" fmla="*/ 1394215 w 1394215"/>
                  <a:gd name="connsiteY1" fmla="*/ 1983901 h 1983901"/>
                  <a:gd name="connsiteX2" fmla="*/ 310397 w 1394215"/>
                  <a:gd name="connsiteY2" fmla="*/ 1983901 h 1983901"/>
                  <a:gd name="connsiteX3" fmla="*/ 0 w 1394215"/>
                  <a:gd name="connsiteY3" fmla="*/ 1829878 h 1983901"/>
                  <a:gd name="connsiteX4" fmla="*/ 0 w 1394215"/>
                  <a:gd name="connsiteY4" fmla="*/ 0 h 198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215" h="1983901">
                    <a:moveTo>
                      <a:pt x="1394215" y="0"/>
                    </a:moveTo>
                    <a:lnTo>
                      <a:pt x="1394215" y="1983901"/>
                    </a:lnTo>
                    <a:lnTo>
                      <a:pt x="310397" y="1983901"/>
                    </a:lnTo>
                    <a:lnTo>
                      <a:pt x="0" y="182987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그림 151" descr="왼쪽부터 영화 &lt;비긴 어게인&gt;, &lt;her&gt;,  &lt;미드나잇 인 파리&gt; 포스터">
                <a:extLst>
                  <a:ext uri="{FF2B5EF4-FFF2-40B4-BE49-F238E27FC236}">
                    <a16:creationId xmlns:a16="http://schemas.microsoft.com/office/drawing/2014/main" id="{07244BE9-4C8A-4867-AFB1-45A7AD640B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07" t="13252" r="266" b="30530"/>
              <a:stretch/>
            </p:blipFill>
            <p:spPr bwMode="auto">
              <a:xfrm rot="20016527">
                <a:off x="5745743" y="5727770"/>
                <a:ext cx="1386786" cy="1517520"/>
              </a:xfrm>
              <a:custGeom>
                <a:avLst/>
                <a:gdLst>
                  <a:gd name="connsiteX0" fmla="*/ 1386786 w 1386786"/>
                  <a:gd name="connsiteY0" fmla="*/ 0 h 1517520"/>
                  <a:gd name="connsiteX1" fmla="*/ 1386786 w 1386786"/>
                  <a:gd name="connsiteY1" fmla="*/ 1517520 h 1517520"/>
                  <a:gd name="connsiteX2" fmla="*/ 0 w 1386786"/>
                  <a:gd name="connsiteY2" fmla="*/ 829378 h 1517520"/>
                  <a:gd name="connsiteX3" fmla="*/ 0 w 1386786"/>
                  <a:gd name="connsiteY3" fmla="*/ 0 h 1517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6786" h="1517520">
                    <a:moveTo>
                      <a:pt x="1386786" y="0"/>
                    </a:moveTo>
                    <a:lnTo>
                      <a:pt x="1386786" y="1517520"/>
                    </a:lnTo>
                    <a:lnTo>
                      <a:pt x="0" y="82937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2" descr="엑시트&amp;#39; 이틀째 1위·&amp;#39;사자&amp;#39; 관객 수 급감&amp;#39;알라딘&amp;#39; 1200만 돌파 | 한경닷컴">
                <a:extLst>
                  <a:ext uri="{FF2B5EF4-FFF2-40B4-BE49-F238E27FC236}">
                    <a16:creationId xmlns:a16="http://schemas.microsoft.com/office/drawing/2014/main" id="{3E270F6F-09F5-40BB-B39A-D14B431061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8773977" y="4280013"/>
                <a:ext cx="1394216" cy="19839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그림 153" descr="2021년 상반기, 관객들이 가장 많이 본 영화 베스트 10은?">
                <a:extLst>
                  <a:ext uri="{FF2B5EF4-FFF2-40B4-BE49-F238E27FC236}">
                    <a16:creationId xmlns:a16="http://schemas.microsoft.com/office/drawing/2014/main" id="{73C4876D-5A75-4CCF-BAF9-344611228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09" r="43403" b="1876"/>
              <a:stretch/>
            </p:blipFill>
            <p:spPr bwMode="auto">
              <a:xfrm rot="20016527">
                <a:off x="11709016" y="2928751"/>
                <a:ext cx="965968" cy="1946680"/>
              </a:xfrm>
              <a:custGeom>
                <a:avLst/>
                <a:gdLst>
                  <a:gd name="connsiteX0" fmla="*/ 965968 w 965968"/>
                  <a:gd name="connsiteY0" fmla="*/ 0 h 1946680"/>
                  <a:gd name="connsiteX1" fmla="*/ 0 w 965968"/>
                  <a:gd name="connsiteY1" fmla="*/ 1946680 h 1946680"/>
                  <a:gd name="connsiteX2" fmla="*/ 0 w 965968"/>
                  <a:gd name="connsiteY2" fmla="*/ 0 h 194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5968" h="1946680">
                    <a:moveTo>
                      <a:pt x="965968" y="0"/>
                    </a:moveTo>
                    <a:lnTo>
                      <a:pt x="0" y="19466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" name="Picture 4" descr="2021년 상반기, 관객들이 가장 많이 본 영화 베스트 10은?">
                <a:extLst>
                  <a:ext uri="{FF2B5EF4-FFF2-40B4-BE49-F238E27FC236}">
                    <a16:creationId xmlns:a16="http://schemas.microsoft.com/office/drawing/2014/main" id="{D568AEA7-EFAD-47EF-91A9-D8E60349C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714"/>
              <a:stretch/>
            </p:blipFill>
            <p:spPr bwMode="auto">
              <a:xfrm rot="20016527">
                <a:off x="10231594" y="3558885"/>
                <a:ext cx="1385506" cy="19839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그림 155" descr="2021년 상반기, 관객들이 가장 많이 본 영화 베스트 10은?">
                <a:extLst>
                  <a:ext uri="{FF2B5EF4-FFF2-40B4-BE49-F238E27FC236}">
                    <a16:creationId xmlns:a16="http://schemas.microsoft.com/office/drawing/2014/main" id="{975D7819-58A4-45BE-AFA1-D92C9A81D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04" b="64034"/>
              <a:stretch/>
            </p:blipFill>
            <p:spPr bwMode="auto">
              <a:xfrm rot="20016527">
                <a:off x="4197303" y="6487354"/>
                <a:ext cx="1293935" cy="694408"/>
              </a:xfrm>
              <a:custGeom>
                <a:avLst/>
                <a:gdLst>
                  <a:gd name="connsiteX0" fmla="*/ 1293935 w 1293935"/>
                  <a:gd name="connsiteY0" fmla="*/ 0 h 694408"/>
                  <a:gd name="connsiteX1" fmla="*/ 1293935 w 1293935"/>
                  <a:gd name="connsiteY1" fmla="*/ 694408 h 694408"/>
                  <a:gd name="connsiteX2" fmla="*/ 0 w 1293935"/>
                  <a:gd name="connsiteY2" fmla="*/ 52340 h 694408"/>
                  <a:gd name="connsiteX3" fmla="*/ 0 w 1293935"/>
                  <a:gd name="connsiteY3" fmla="*/ 0 h 69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3935" h="694408">
                    <a:moveTo>
                      <a:pt x="1293935" y="0"/>
                    </a:moveTo>
                    <a:lnTo>
                      <a:pt x="1293935" y="694408"/>
                    </a:lnTo>
                    <a:lnTo>
                      <a:pt x="0" y="5234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7" name="Picture 6" descr="매거진M] 당신을 사로잡은 2015 최고의 포스터(한국영화) | 중앙일보">
                <a:extLst>
                  <a:ext uri="{FF2B5EF4-FFF2-40B4-BE49-F238E27FC236}">
                    <a16:creationId xmlns:a16="http://schemas.microsoft.com/office/drawing/2014/main" id="{BF93E40A-8CB1-4C38-B886-8FD0D34218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6697686" y="412307"/>
                <a:ext cx="1335345" cy="19307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Picture 6" descr="매거진M] 당신을 사로잡은 2015 최고의 포스터(한국영화) | 중앙일보">
                <a:extLst>
                  <a:ext uri="{FF2B5EF4-FFF2-40B4-BE49-F238E27FC236}">
                    <a16:creationId xmlns:a16="http://schemas.microsoft.com/office/drawing/2014/main" id="{7E628F5D-27D7-489E-9A8C-AE810DB5C7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16527">
                <a:off x="6725682" y="383286"/>
                <a:ext cx="1335345" cy="19307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90EE3C8-F6CB-448D-95C3-74F0E4F99F91}"/>
              </a:ext>
            </a:extLst>
          </p:cNvPr>
          <p:cNvSpPr/>
          <p:nvPr/>
        </p:nvSpPr>
        <p:spPr>
          <a:xfrm>
            <a:off x="0" y="-5426"/>
            <a:ext cx="561693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BC193-6DAC-4887-A04E-1C42005E5A7A}"/>
              </a:ext>
            </a:extLst>
          </p:cNvPr>
          <p:cNvSpPr txBox="1"/>
          <p:nvPr/>
        </p:nvSpPr>
        <p:spPr>
          <a:xfrm>
            <a:off x="1063722" y="1011055"/>
            <a:ext cx="2220627" cy="52322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Movie </a:t>
            </a:r>
          </a:p>
          <a:p>
            <a:r>
              <a:rPr lang="en-US" altLang="ko-KR" sz="1400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Recommender System</a:t>
            </a:r>
            <a:endParaRPr lang="ko-KR" altLang="en-US" sz="1400" dirty="0">
              <a:solidFill>
                <a:srgbClr val="4A62F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5DA76-2BC7-4321-B092-CC2EA8732248}"/>
              </a:ext>
            </a:extLst>
          </p:cNvPr>
          <p:cNvSpPr txBox="1"/>
          <p:nvPr/>
        </p:nvSpPr>
        <p:spPr>
          <a:xfrm>
            <a:off x="1063722" y="1534275"/>
            <a:ext cx="2415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D014C716-0899-4F57-8E9F-95A7A7D60FD1}"/>
              </a:ext>
            </a:extLst>
          </p:cNvPr>
          <p:cNvGrpSpPr/>
          <p:nvPr/>
        </p:nvGrpSpPr>
        <p:grpSpPr>
          <a:xfrm>
            <a:off x="1214696" y="2434537"/>
            <a:ext cx="3287073" cy="3387214"/>
            <a:chOff x="3277490" y="1790258"/>
            <a:chExt cx="3287073" cy="33872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CCCB8D-57F9-40C3-975B-4ECA621D40F9}"/>
                </a:ext>
              </a:extLst>
            </p:cNvPr>
            <p:cNvSpPr txBox="1"/>
            <p:nvPr/>
          </p:nvSpPr>
          <p:spPr>
            <a:xfrm>
              <a:off x="3278654" y="1790258"/>
              <a:ext cx="1781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PART1.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개요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E34DC5-073F-4333-83E9-5068800A7FA0}"/>
                </a:ext>
              </a:extLst>
            </p:cNvPr>
            <p:cNvSpPr txBox="1"/>
            <p:nvPr/>
          </p:nvSpPr>
          <p:spPr>
            <a:xfrm>
              <a:off x="3277490" y="3191225"/>
              <a:ext cx="328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PART2.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영화 추천시스템 구현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FCDA265-60A6-4565-A52A-9B8A9CD8F1B0}"/>
                </a:ext>
              </a:extLst>
            </p:cNvPr>
            <p:cNvSpPr txBox="1"/>
            <p:nvPr/>
          </p:nvSpPr>
          <p:spPr>
            <a:xfrm>
              <a:off x="3821828" y="2206609"/>
              <a:ext cx="2316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목표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프로젝트 구성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35F3FC-C947-4CF7-9AED-883D547CD2B8}"/>
                </a:ext>
              </a:extLst>
            </p:cNvPr>
            <p:cNvSpPr txBox="1"/>
            <p:nvPr/>
          </p:nvSpPr>
          <p:spPr>
            <a:xfrm>
              <a:off x="3817698" y="3676959"/>
              <a:ext cx="21307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Web Crawling</a:t>
              </a:r>
            </a:p>
            <a:p>
              <a:pPr marL="342900" indent="-342900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코사인 유사도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Word2Vec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0F04ED-DD7D-40DE-9F2E-462A7ABCCF6F}"/>
                </a:ext>
              </a:extLst>
            </p:cNvPr>
            <p:cNvSpPr txBox="1"/>
            <p:nvPr/>
          </p:nvSpPr>
          <p:spPr>
            <a:xfrm>
              <a:off x="3301943" y="4777362"/>
              <a:ext cx="2744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PART3.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KoPubWorld돋움체_Pro Bold" panose="00000800000000000000" pitchFamily="50" charset="-127"/>
                </a:rPr>
                <a:t>웹 구현 </a:t>
              </a: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D4033B66-5717-495A-8C04-48C480E70106}"/>
              </a:ext>
            </a:extLst>
          </p:cNvPr>
          <p:cNvSpPr txBox="1"/>
          <p:nvPr/>
        </p:nvSpPr>
        <p:spPr>
          <a:xfrm>
            <a:off x="1716844" y="1011055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오늘 뭐 </a:t>
            </a:r>
            <a:r>
              <a:rPr lang="ko-KR" altLang="en-US" sz="1400" dirty="0" err="1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볼래</a:t>
            </a:r>
            <a:r>
              <a:rPr lang="en-US" altLang="ko-KR" sz="1400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099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D58E6-CAD3-42A7-80FA-4A5C5C1DF222}"/>
              </a:ext>
            </a:extLst>
          </p:cNvPr>
          <p:cNvSpPr txBox="1"/>
          <p:nvPr/>
        </p:nvSpPr>
        <p:spPr>
          <a:xfrm>
            <a:off x="3967501" y="3105834"/>
            <a:ext cx="4256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1.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 및 목표</a:t>
            </a:r>
          </a:p>
        </p:txBody>
      </p:sp>
    </p:spTree>
    <p:extLst>
      <p:ext uri="{BB962C8B-B14F-4D97-AF65-F5344CB8AC3E}">
        <p14:creationId xmlns:p14="http://schemas.microsoft.com/office/powerpoint/2010/main" val="74631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8BCD34-0C37-4FF4-96E2-B00D790A8D9B}"/>
              </a:ext>
            </a:extLst>
          </p:cNvPr>
          <p:cNvGrpSpPr/>
          <p:nvPr/>
        </p:nvGrpSpPr>
        <p:grpSpPr>
          <a:xfrm>
            <a:off x="-19047" y="0"/>
            <a:ext cx="12211050" cy="2399197"/>
            <a:chOff x="-19047" y="0"/>
            <a:chExt cx="12211050" cy="23991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C830CA9-9E52-4004-8D1B-F403E2D884B6}"/>
                </a:ext>
              </a:extLst>
            </p:cNvPr>
            <p:cNvSpPr/>
            <p:nvPr/>
          </p:nvSpPr>
          <p:spPr>
            <a:xfrm rot="5400000">
              <a:off x="5466718" y="-5485765"/>
              <a:ext cx="1239520" cy="12211050"/>
            </a:xfrm>
            <a:prstGeom prst="rect">
              <a:avLst/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470D1A3-89CC-41A4-B527-CD09902D01D3}"/>
                </a:ext>
              </a:extLst>
            </p:cNvPr>
            <p:cNvGrpSpPr/>
            <p:nvPr/>
          </p:nvGrpSpPr>
          <p:grpSpPr>
            <a:xfrm>
              <a:off x="254000" y="65444"/>
              <a:ext cx="2559050" cy="919376"/>
              <a:chOff x="254000" y="250195"/>
              <a:chExt cx="2559050" cy="91937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93B4470-FBC3-4ED4-BACB-FD23D2758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600" y="381000"/>
                <a:ext cx="2076450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279609-044B-4DE2-93B4-936E43E1F607}"/>
                  </a:ext>
                </a:extLst>
              </p:cNvPr>
              <p:cNvSpPr txBox="1"/>
              <p:nvPr/>
            </p:nvSpPr>
            <p:spPr>
              <a:xfrm>
                <a:off x="254000" y="501650"/>
                <a:ext cx="24256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개요 및 목표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791913-8BB4-4DFA-B361-29D98F77EFC5}"/>
                  </a:ext>
                </a:extLst>
              </p:cNvPr>
              <p:cNvSpPr txBox="1"/>
              <p:nvPr/>
            </p:nvSpPr>
            <p:spPr>
              <a:xfrm>
                <a:off x="297310" y="250195"/>
                <a:ext cx="4876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# 01</a:t>
                </a:r>
                <a:endPara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261272E3-632F-4709-A671-C1C341183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133" y="1169571"/>
                <a:ext cx="2305050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0F8B280-6B3F-4F5B-BB2B-DCFC355EDA2F}"/>
                </a:ext>
              </a:extLst>
            </p:cNvPr>
            <p:cNvSpPr/>
            <p:nvPr/>
          </p:nvSpPr>
          <p:spPr>
            <a:xfrm>
              <a:off x="10275306" y="2132497"/>
              <a:ext cx="742950" cy="266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A74A0A9-05E8-4E26-B53D-8A3F47063CC0}"/>
              </a:ext>
            </a:extLst>
          </p:cNvPr>
          <p:cNvSpPr txBox="1"/>
          <p:nvPr/>
        </p:nvSpPr>
        <p:spPr>
          <a:xfrm>
            <a:off x="10589425" y="450483"/>
            <a:ext cx="1348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1.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98BC17F-01EF-42AA-A0BA-C653C13CCA75}"/>
              </a:ext>
            </a:extLst>
          </p:cNvPr>
          <p:cNvGrpSpPr/>
          <p:nvPr/>
        </p:nvGrpSpPr>
        <p:grpSpPr>
          <a:xfrm>
            <a:off x="784944" y="2265847"/>
            <a:ext cx="4550191" cy="3173920"/>
            <a:chOff x="1322773" y="3000652"/>
            <a:chExt cx="3684233" cy="26988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2CF6DA4-1CF5-47F7-86F3-6494AA266FB9}"/>
                </a:ext>
              </a:extLst>
            </p:cNvPr>
            <p:cNvSpPr/>
            <p:nvPr/>
          </p:nvSpPr>
          <p:spPr>
            <a:xfrm>
              <a:off x="1322773" y="3000652"/>
              <a:ext cx="3684233" cy="2698812"/>
            </a:xfrm>
            <a:prstGeom prst="rect">
              <a:avLst/>
            </a:prstGeom>
            <a:noFill/>
            <a:ln w="38100">
              <a:solidFill>
                <a:srgbClr val="4A62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320989-90FE-4B2D-830C-868523CC0933}"/>
                </a:ext>
              </a:extLst>
            </p:cNvPr>
            <p:cNvSpPr txBox="1"/>
            <p:nvPr/>
          </p:nvSpPr>
          <p:spPr>
            <a:xfrm>
              <a:off x="2496371" y="3255897"/>
              <a:ext cx="1467505" cy="34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rgbClr val="4A62F8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넷플릭스</a:t>
              </a:r>
              <a:r>
                <a:rPr lang="ko-KR" altLang="en-US" sz="2000" dirty="0">
                  <a:solidFill>
                    <a:srgbClr val="4A62F8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증후군</a:t>
              </a:r>
              <a:r>
                <a:rPr lang="en-US" altLang="ko-KR" sz="2000" dirty="0">
                  <a:solidFill>
                    <a:srgbClr val="4A62F8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</a:p>
          </p:txBody>
        </p:sp>
        <p:pic>
          <p:nvPicPr>
            <p:cNvPr id="1030" name="Picture 6" descr="넷플릭스 증후군, 왓챠플레이에서 극복하자. 넷플릭스 증후군이란, 너무 많은 선택권으로 인해 결정을 내리지 못하는… | by Jisu  Jeong | Medium">
              <a:extLst>
                <a:ext uri="{FF2B5EF4-FFF2-40B4-BE49-F238E27FC236}">
                  <a16:creationId xmlns:a16="http://schemas.microsoft.com/office/drawing/2014/main" id="{F7D0CC5E-8AF3-44EE-A1E9-1F20DBF480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24" b="8582"/>
            <a:stretch/>
          </p:blipFill>
          <p:spPr bwMode="auto">
            <a:xfrm>
              <a:off x="1597652" y="3750671"/>
              <a:ext cx="3264943" cy="162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C3F69E7-3352-40C9-9402-EBB65ACB61A1}"/>
              </a:ext>
            </a:extLst>
          </p:cNvPr>
          <p:cNvGrpSpPr/>
          <p:nvPr/>
        </p:nvGrpSpPr>
        <p:grpSpPr>
          <a:xfrm>
            <a:off x="5844465" y="4636173"/>
            <a:ext cx="6347535" cy="1213225"/>
            <a:chOff x="5029954" y="4706354"/>
            <a:chExt cx="6347535" cy="12132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D11E3F-64D3-4289-AFD2-30DA52C06C48}"/>
                </a:ext>
              </a:extLst>
            </p:cNvPr>
            <p:cNvSpPr txBox="1"/>
            <p:nvPr/>
          </p:nvSpPr>
          <p:spPr>
            <a:xfrm>
              <a:off x="5029954" y="5273248"/>
              <a:ext cx="63475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&gt;&gt;  3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개의 세부적인 키워드를 통해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효율적인 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영화 추천 시스템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구현 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&gt;&gt; 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비슷한 리뷰를 가진 영화 추천 시스템 구현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EA0358-87B8-4F83-9E76-7B99244DBC2E}"/>
                </a:ext>
              </a:extLst>
            </p:cNvPr>
            <p:cNvSpPr txBox="1"/>
            <p:nvPr/>
          </p:nvSpPr>
          <p:spPr>
            <a:xfrm>
              <a:off x="5348352" y="4706354"/>
              <a:ext cx="7519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A62F8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  <a:endParaRPr lang="en-US" altLang="ko-KR" sz="2400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B34BECF-626D-4DC1-94E2-37AA31CB4C73}"/>
              </a:ext>
            </a:extLst>
          </p:cNvPr>
          <p:cNvGrpSpPr/>
          <p:nvPr/>
        </p:nvGrpSpPr>
        <p:grpSpPr>
          <a:xfrm>
            <a:off x="5839871" y="1997473"/>
            <a:ext cx="5498834" cy="1316529"/>
            <a:chOff x="716771" y="2025469"/>
            <a:chExt cx="5498834" cy="131652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9059D2-806B-404D-BE4F-95351B95A8CF}"/>
                </a:ext>
              </a:extLst>
            </p:cNvPr>
            <p:cNvSpPr txBox="1"/>
            <p:nvPr/>
          </p:nvSpPr>
          <p:spPr>
            <a:xfrm>
              <a:off x="716771" y="2511001"/>
              <a:ext cx="549883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&gt;&gt; OTT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서비스를 이용하면서 영화목록 중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원하는 영화를 찾지 못하고 시간을 버리는 경우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&gt;&gt;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큰 범주의 카테고리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(ex.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공포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로맨스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SF)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안에서만 영화 추천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CDC1CB-D8A2-44AA-B218-604BD9BEC650}"/>
                </a:ext>
              </a:extLst>
            </p:cNvPr>
            <p:cNvSpPr txBox="1"/>
            <p:nvPr/>
          </p:nvSpPr>
          <p:spPr>
            <a:xfrm>
              <a:off x="973974" y="2025469"/>
              <a:ext cx="1272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A62F8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문제점</a:t>
              </a:r>
              <a:endParaRPr lang="en-US" altLang="ko-KR" sz="2400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029391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CE6A97D-87AD-4232-B31E-B4D958408FE6}"/>
              </a:ext>
            </a:extLst>
          </p:cNvPr>
          <p:cNvGrpSpPr/>
          <p:nvPr/>
        </p:nvGrpSpPr>
        <p:grpSpPr>
          <a:xfrm>
            <a:off x="-19047" y="0"/>
            <a:ext cx="12211050" cy="2399197"/>
            <a:chOff x="-19047" y="0"/>
            <a:chExt cx="12211050" cy="23991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55518F4-4D32-4A09-9DD2-4608A960BF83}"/>
                </a:ext>
              </a:extLst>
            </p:cNvPr>
            <p:cNvSpPr/>
            <p:nvPr/>
          </p:nvSpPr>
          <p:spPr>
            <a:xfrm rot="5400000">
              <a:off x="5466718" y="-5485765"/>
              <a:ext cx="1239520" cy="12211050"/>
            </a:xfrm>
            <a:prstGeom prst="rect">
              <a:avLst/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0C7D441-26E1-4052-96D9-5A2DC2E6FAD2}"/>
                </a:ext>
              </a:extLst>
            </p:cNvPr>
            <p:cNvGrpSpPr/>
            <p:nvPr/>
          </p:nvGrpSpPr>
          <p:grpSpPr>
            <a:xfrm>
              <a:off x="254000" y="65444"/>
              <a:ext cx="2685351" cy="919376"/>
              <a:chOff x="254000" y="250195"/>
              <a:chExt cx="2685351" cy="91937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CBE1464-5119-44A3-93D3-28DA5CEC7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600" y="381000"/>
                <a:ext cx="2076450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992098-0C6F-45FA-B44C-B750381D1730}"/>
                  </a:ext>
                </a:extLst>
              </p:cNvPr>
              <p:cNvSpPr txBox="1"/>
              <p:nvPr/>
            </p:nvSpPr>
            <p:spPr>
              <a:xfrm>
                <a:off x="254000" y="501650"/>
                <a:ext cx="26853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프로젝트 구성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A35F79-D164-460C-BF56-3CBD8B6E769A}"/>
                  </a:ext>
                </a:extLst>
              </p:cNvPr>
              <p:cNvSpPr txBox="1"/>
              <p:nvPr/>
            </p:nvSpPr>
            <p:spPr>
              <a:xfrm>
                <a:off x="297310" y="250195"/>
                <a:ext cx="4876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# 02</a:t>
                </a:r>
                <a:endPara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987FEA7-EEF2-4271-BA07-DCD6D257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133" y="1169571"/>
                <a:ext cx="2305050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444BD3F-FA9A-4434-B512-9AC71A2F92DC}"/>
                </a:ext>
              </a:extLst>
            </p:cNvPr>
            <p:cNvSpPr/>
            <p:nvPr/>
          </p:nvSpPr>
          <p:spPr>
            <a:xfrm>
              <a:off x="10275306" y="2132497"/>
              <a:ext cx="742950" cy="266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E82A85-35C9-4CCE-AA32-65705C025BA9}"/>
                </a:ext>
              </a:extLst>
            </p:cNvPr>
            <p:cNvSpPr txBox="1"/>
            <p:nvPr/>
          </p:nvSpPr>
          <p:spPr>
            <a:xfrm>
              <a:off x="10589425" y="450483"/>
              <a:ext cx="1348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PART 1.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2B3737-7CB1-4C14-A855-8154F0599FA4}"/>
              </a:ext>
            </a:extLst>
          </p:cNvPr>
          <p:cNvGrpSpPr/>
          <p:nvPr/>
        </p:nvGrpSpPr>
        <p:grpSpPr>
          <a:xfrm>
            <a:off x="1173744" y="1556419"/>
            <a:ext cx="10020522" cy="2935995"/>
            <a:chOff x="1046086" y="3035048"/>
            <a:chExt cx="10020522" cy="2935995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5FB6EAF-9086-4206-AA2E-C4B3E72AFB72}"/>
                </a:ext>
              </a:extLst>
            </p:cNvPr>
            <p:cNvGrpSpPr/>
            <p:nvPr/>
          </p:nvGrpSpPr>
          <p:grpSpPr>
            <a:xfrm>
              <a:off x="1119323" y="3035048"/>
              <a:ext cx="2254642" cy="549637"/>
              <a:chOff x="3470599" y="3534757"/>
              <a:chExt cx="3517292" cy="834198"/>
            </a:xfrm>
          </p:grpSpPr>
          <p:pic>
            <p:nvPicPr>
              <p:cNvPr id="68" name="Picture 2">
                <a:extLst>
                  <a:ext uri="{FF2B5EF4-FFF2-40B4-BE49-F238E27FC236}">
                    <a16:creationId xmlns:a16="http://schemas.microsoft.com/office/drawing/2014/main" id="{73BF8B61-383B-4D9E-A95D-DAB56A67B0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0599" y="3857713"/>
                <a:ext cx="1639380" cy="31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4">
                <a:extLst>
                  <a:ext uri="{FF2B5EF4-FFF2-40B4-BE49-F238E27FC236}">
                    <a16:creationId xmlns:a16="http://schemas.microsoft.com/office/drawing/2014/main" id="{7CD14767-EABB-48CE-9F5B-1CA7AC78E4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8511" y="3534757"/>
                <a:ext cx="1639380" cy="8341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" name="화살표: 갈매기형 수장 71">
              <a:extLst>
                <a:ext uri="{FF2B5EF4-FFF2-40B4-BE49-F238E27FC236}">
                  <a16:creationId xmlns:a16="http://schemas.microsoft.com/office/drawing/2014/main" id="{68376A8C-4114-41C0-B7D0-BED37BFCF73C}"/>
                </a:ext>
              </a:extLst>
            </p:cNvPr>
            <p:cNvSpPr/>
            <p:nvPr/>
          </p:nvSpPr>
          <p:spPr>
            <a:xfrm rot="5400000">
              <a:off x="2169489" y="3528091"/>
              <a:ext cx="266700" cy="484632"/>
            </a:xfrm>
            <a:prstGeom prst="chevron">
              <a:avLst>
                <a:gd name="adj" fmla="val 45341"/>
              </a:avLst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05747E-307E-483B-AD33-D775E068EF66}"/>
                </a:ext>
              </a:extLst>
            </p:cNvPr>
            <p:cNvGrpSpPr/>
            <p:nvPr/>
          </p:nvGrpSpPr>
          <p:grpSpPr>
            <a:xfrm>
              <a:off x="4802076" y="3859667"/>
              <a:ext cx="2420319" cy="2111376"/>
              <a:chOff x="5111752" y="1379936"/>
              <a:chExt cx="2420319" cy="2111376"/>
            </a:xfrm>
            <a:noFill/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D10B4C02-06E7-44A1-9238-E76DC2964092}"/>
                  </a:ext>
                </a:extLst>
              </p:cNvPr>
              <p:cNvGrpSpPr/>
              <p:nvPr/>
            </p:nvGrpSpPr>
            <p:grpSpPr>
              <a:xfrm>
                <a:off x="5111752" y="1379936"/>
                <a:ext cx="2420319" cy="2111376"/>
                <a:chOff x="8842561" y="1514795"/>
                <a:chExt cx="2420319" cy="2111376"/>
              </a:xfrm>
              <a:grpFill/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ABD5463C-50D1-4A8A-876A-04957ACAAE77}"/>
                    </a:ext>
                  </a:extLst>
                </p:cNvPr>
                <p:cNvSpPr/>
                <p:nvPr/>
              </p:nvSpPr>
              <p:spPr>
                <a:xfrm>
                  <a:off x="8842561" y="1806052"/>
                  <a:ext cx="2420319" cy="1820119"/>
                </a:xfrm>
                <a:prstGeom prst="rect">
                  <a:avLst/>
                </a:prstGeom>
                <a:grpFill/>
                <a:ln w="44450">
                  <a:solidFill>
                    <a:srgbClr val="4A62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393BB3-2121-4491-BBA1-6B3D5EF17396}"/>
                    </a:ext>
                  </a:extLst>
                </p:cNvPr>
                <p:cNvSpPr txBox="1"/>
                <p:nvPr/>
              </p:nvSpPr>
              <p:spPr>
                <a:xfrm>
                  <a:off x="9449860" y="1514795"/>
                  <a:ext cx="129394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353535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자연어 처리 </a:t>
                  </a:r>
                </a:p>
              </p:txBody>
            </p:sp>
          </p:grpSp>
          <p:pic>
            <p:nvPicPr>
              <p:cNvPr id="10262" name="Picture 22" descr="프로젝트 주피터 - 위키백과, 우리 모두의 백과사전">
                <a:extLst>
                  <a:ext uri="{FF2B5EF4-FFF2-40B4-BE49-F238E27FC236}">
                    <a16:creationId xmlns:a16="http://schemas.microsoft.com/office/drawing/2014/main" id="{DA8EB1DE-C2EF-466B-9242-F97359A26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6932" y="2088490"/>
                <a:ext cx="1009957" cy="1170649"/>
              </a:xfrm>
              <a:prstGeom prst="rect">
                <a:avLst/>
              </a:prstGeom>
              <a:grpFill/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58C2913-FF8B-4654-83A5-14667A7823F3}"/>
                </a:ext>
              </a:extLst>
            </p:cNvPr>
            <p:cNvGrpSpPr/>
            <p:nvPr/>
          </p:nvGrpSpPr>
          <p:grpSpPr>
            <a:xfrm>
              <a:off x="1046086" y="3892461"/>
              <a:ext cx="2420319" cy="2074818"/>
              <a:chOff x="1050002" y="2623483"/>
              <a:chExt cx="2420319" cy="2074818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7D331C3-4826-4B6E-9155-D6C6E29DA4A5}"/>
                  </a:ext>
                </a:extLst>
              </p:cNvPr>
              <p:cNvGrpSpPr/>
              <p:nvPr/>
            </p:nvGrpSpPr>
            <p:grpSpPr>
              <a:xfrm>
                <a:off x="1050002" y="2623483"/>
                <a:ext cx="2420319" cy="2074818"/>
                <a:chOff x="1237976" y="1460727"/>
                <a:chExt cx="2420319" cy="2074818"/>
              </a:xfrm>
              <a:noFill/>
            </p:grpSpPr>
            <p:pic>
              <p:nvPicPr>
                <p:cNvPr id="10250" name="Picture 10" descr="우분투 MySQL 설치 - HiSEON">
                  <a:extLst>
                    <a:ext uri="{FF2B5EF4-FFF2-40B4-BE49-F238E27FC236}">
                      <a16:creationId xmlns:a16="http://schemas.microsoft.com/office/drawing/2014/main" id="{C8755708-1183-4052-B038-6C5899BD5D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58992" y="2088986"/>
                  <a:ext cx="1009195" cy="452427"/>
                </a:xfrm>
                <a:prstGeom prst="rect">
                  <a:avLst/>
                </a:prstGeom>
                <a:grpFill/>
              </p:spPr>
            </p:pic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1B4EB850-50EA-426D-8792-68441BCB7AD7}"/>
                    </a:ext>
                  </a:extLst>
                </p:cNvPr>
                <p:cNvSpPr/>
                <p:nvPr/>
              </p:nvSpPr>
              <p:spPr>
                <a:xfrm>
                  <a:off x="1237976" y="1715426"/>
                  <a:ext cx="2420319" cy="1820119"/>
                </a:xfrm>
                <a:prstGeom prst="rect">
                  <a:avLst/>
                </a:prstGeom>
                <a:grpFill/>
                <a:ln w="44450">
                  <a:solidFill>
                    <a:srgbClr val="4A62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9FB3591-7A72-4784-A7D1-FD2AFDA930A6}"/>
                    </a:ext>
                  </a:extLst>
                </p:cNvPr>
                <p:cNvSpPr txBox="1"/>
                <p:nvPr/>
              </p:nvSpPr>
              <p:spPr>
                <a:xfrm>
                  <a:off x="1945762" y="1460727"/>
                  <a:ext cx="103746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353535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웹 </a:t>
                  </a:r>
                  <a:r>
                    <a:rPr lang="ko-KR" altLang="en-US" dirty="0" err="1">
                      <a:solidFill>
                        <a:srgbClr val="353535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크롤링</a:t>
                  </a:r>
                  <a:endParaRPr lang="ko-KR" altLang="en-US" dirty="0">
                    <a:solidFill>
                      <a:srgbClr val="353535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pic>
              <p:nvPicPr>
                <p:cNvPr id="10260" name="Picture 20" descr="크롤링 차근차근 시작하기">
                  <a:extLst>
                    <a:ext uri="{FF2B5EF4-FFF2-40B4-BE49-F238E27FC236}">
                      <a16:creationId xmlns:a16="http://schemas.microsoft.com/office/drawing/2014/main" id="{B501B33F-808A-4386-93ED-6B8A5DB443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>
                              <a14:foregroundMark x1="39222" y1="44217" x2="34333" y2="48755"/>
                              <a14:foregroundMark x1="42222" y1="48170" x2="55000" y2="45534"/>
                              <a14:foregroundMark x1="46000" y1="49048" x2="58556" y2="49780"/>
                              <a14:foregroundMark x1="38000" y1="48170" x2="38667" y2="54612"/>
                              <a14:foregroundMark x1="51222" y1="71157" x2="51444" y2="6866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602" t="28902" r="26980" b="21729"/>
                <a:stretch/>
              </p:blipFill>
              <p:spPr bwMode="auto">
                <a:xfrm>
                  <a:off x="2039637" y="2669282"/>
                  <a:ext cx="867359" cy="699393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64" name="Picture 22" descr="프로젝트 주피터 - 위키백과, 우리 모두의 백과사전">
                <a:extLst>
                  <a:ext uri="{FF2B5EF4-FFF2-40B4-BE49-F238E27FC236}">
                    <a16:creationId xmlns:a16="http://schemas.microsoft.com/office/drawing/2014/main" id="{3F27AF64-6446-4D11-AD28-E20E3D4476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1895" y="3078670"/>
                <a:ext cx="847515" cy="982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화살표: 갈매기형 수장 50">
              <a:extLst>
                <a:ext uri="{FF2B5EF4-FFF2-40B4-BE49-F238E27FC236}">
                  <a16:creationId xmlns:a16="http://schemas.microsoft.com/office/drawing/2014/main" id="{62153228-1D0B-4D0B-B9C3-EA0E65DE0D14}"/>
                </a:ext>
              </a:extLst>
            </p:cNvPr>
            <p:cNvSpPr/>
            <p:nvPr/>
          </p:nvSpPr>
          <p:spPr>
            <a:xfrm>
              <a:off x="3889295" y="4835488"/>
              <a:ext cx="484632" cy="484632"/>
            </a:xfrm>
            <a:prstGeom prst="chevron">
              <a:avLst/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화살표: 갈매기형 수장 65">
              <a:extLst>
                <a:ext uri="{FF2B5EF4-FFF2-40B4-BE49-F238E27FC236}">
                  <a16:creationId xmlns:a16="http://schemas.microsoft.com/office/drawing/2014/main" id="{4589250D-1F41-4586-B1AE-9CB2EB6AF283}"/>
                </a:ext>
              </a:extLst>
            </p:cNvPr>
            <p:cNvSpPr/>
            <p:nvPr/>
          </p:nvSpPr>
          <p:spPr>
            <a:xfrm>
              <a:off x="7790776" y="4814903"/>
              <a:ext cx="484632" cy="484632"/>
            </a:xfrm>
            <a:prstGeom prst="chevron">
              <a:avLst/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07861FF-D12F-43EF-8C68-4C34E807E0A5}"/>
                </a:ext>
              </a:extLst>
            </p:cNvPr>
            <p:cNvGrpSpPr/>
            <p:nvPr/>
          </p:nvGrpSpPr>
          <p:grpSpPr>
            <a:xfrm>
              <a:off x="8646289" y="3823122"/>
              <a:ext cx="2420319" cy="2109189"/>
              <a:chOff x="8650205" y="2554144"/>
              <a:chExt cx="2420319" cy="2109189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15A47B9-8E2D-409F-B70C-9112F172E6EC}"/>
                  </a:ext>
                </a:extLst>
              </p:cNvPr>
              <p:cNvGrpSpPr/>
              <p:nvPr/>
            </p:nvGrpSpPr>
            <p:grpSpPr>
              <a:xfrm>
                <a:off x="8650205" y="2554144"/>
                <a:ext cx="2420319" cy="2109189"/>
                <a:chOff x="8690161" y="1364582"/>
                <a:chExt cx="2420319" cy="2109189"/>
              </a:xfrm>
              <a:noFill/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42F02462-86DE-4D23-8743-D3DB71E48186}"/>
                    </a:ext>
                  </a:extLst>
                </p:cNvPr>
                <p:cNvSpPr/>
                <p:nvPr/>
              </p:nvSpPr>
              <p:spPr>
                <a:xfrm>
                  <a:off x="8690161" y="1653652"/>
                  <a:ext cx="2420319" cy="1820119"/>
                </a:xfrm>
                <a:prstGeom prst="rect">
                  <a:avLst/>
                </a:prstGeom>
                <a:grpFill/>
                <a:ln w="44450">
                  <a:solidFill>
                    <a:srgbClr val="4A62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C379638-20D1-40E0-8D0C-C389A40801AF}"/>
                    </a:ext>
                  </a:extLst>
                </p:cNvPr>
                <p:cNvSpPr txBox="1"/>
                <p:nvPr/>
              </p:nvSpPr>
              <p:spPr>
                <a:xfrm>
                  <a:off x="9147528" y="1364582"/>
                  <a:ext cx="156164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353535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웹 페이지 구현 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2520436-333C-4624-B136-57D92610A6E0}"/>
                  </a:ext>
                </a:extLst>
              </p:cNvPr>
              <p:cNvGrpSpPr/>
              <p:nvPr/>
            </p:nvGrpSpPr>
            <p:grpSpPr>
              <a:xfrm>
                <a:off x="9523969" y="3215239"/>
                <a:ext cx="1366818" cy="460008"/>
                <a:chOff x="3535637" y="1480715"/>
                <a:chExt cx="1460158" cy="503065"/>
              </a:xfrm>
            </p:grpSpPr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id="{6CB4B98A-A2B5-42AB-910F-7CCF0EFF5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4966" y="1489494"/>
                  <a:ext cx="362675" cy="485506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contourClr>
                    <a:srgbClr val="969696"/>
                  </a:contourClr>
                </a:sp3d>
              </p:spPr>
            </p:pic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76B223A3-917C-46D9-813D-4D005D54C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33120" y="1527508"/>
                  <a:ext cx="362675" cy="45462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contourClr>
                    <a:srgbClr val="969696"/>
                  </a:contourClr>
                </a:sp3d>
              </p:spPr>
            </p:pic>
            <p:pic>
              <p:nvPicPr>
                <p:cNvPr id="79" name="그림 78">
                  <a:extLst>
                    <a:ext uri="{FF2B5EF4-FFF2-40B4-BE49-F238E27FC236}">
                      <a16:creationId xmlns:a16="http://schemas.microsoft.com/office/drawing/2014/main" id="{28CA4BE5-E46E-4660-A5E0-7CA66B15CC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35637" y="1480715"/>
                  <a:ext cx="362675" cy="503065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contourClr>
                    <a:srgbClr val="969696"/>
                  </a:contourClr>
                </a:sp3d>
              </p:spPr>
            </p:pic>
          </p:grp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EAA5A65-564E-48BA-9EF2-0F0B23D2D527}"/>
                  </a:ext>
                </a:extLst>
              </p:cNvPr>
              <p:cNvSpPr/>
              <p:nvPr/>
            </p:nvSpPr>
            <p:spPr>
              <a:xfrm>
                <a:off x="8742045" y="3139790"/>
                <a:ext cx="2236638" cy="636648"/>
              </a:xfrm>
              <a:prstGeom prst="rect">
                <a:avLst/>
              </a:prstGeom>
              <a:noFill/>
              <a:ln w="19050">
                <a:solidFill>
                  <a:srgbClr val="4A62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9FFC596-2095-48D1-96A0-1E2A770FB0A1}"/>
                  </a:ext>
                </a:extLst>
              </p:cNvPr>
              <p:cNvSpPr txBox="1"/>
              <p:nvPr/>
            </p:nvSpPr>
            <p:spPr>
              <a:xfrm>
                <a:off x="8742045" y="2939838"/>
                <a:ext cx="775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highlight>
                      <a:srgbClr val="4A62F8"/>
                    </a:highlight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Front</a:t>
                </a:r>
                <a:endParaRPr lang="ko-KR" altLang="en-US" dirty="0">
                  <a:solidFill>
                    <a:schemeClr val="bg1"/>
                  </a:solidFill>
                  <a:highlight>
                    <a:srgbClr val="4A62F8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6082365-607A-44C7-A7A4-2E4A16E53A9E}"/>
                  </a:ext>
                </a:extLst>
              </p:cNvPr>
              <p:cNvSpPr/>
              <p:nvPr/>
            </p:nvSpPr>
            <p:spPr>
              <a:xfrm>
                <a:off x="8742045" y="3931385"/>
                <a:ext cx="2236638" cy="636648"/>
              </a:xfrm>
              <a:prstGeom prst="rect">
                <a:avLst/>
              </a:prstGeom>
              <a:noFill/>
              <a:ln w="19050">
                <a:solidFill>
                  <a:srgbClr val="4A62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9710DB2-CBCF-43D1-A3F8-C4600F41B556}"/>
                  </a:ext>
                </a:extLst>
              </p:cNvPr>
              <p:cNvSpPr txBox="1"/>
              <p:nvPr/>
            </p:nvSpPr>
            <p:spPr>
              <a:xfrm>
                <a:off x="8748409" y="3773001"/>
                <a:ext cx="70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highlight>
                      <a:srgbClr val="4A62F8"/>
                    </a:highlight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Back</a:t>
                </a:r>
                <a:endParaRPr lang="ko-KR" altLang="en-US" dirty="0">
                  <a:solidFill>
                    <a:schemeClr val="bg1"/>
                  </a:solidFill>
                  <a:highlight>
                    <a:srgbClr val="4A62F8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9EBB88D8-1F90-4F00-A745-61A84AA2A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23969" y="4064877"/>
                <a:ext cx="1281119" cy="41490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contourClr>
                  <a:srgbClr val="969696"/>
                </a:contourClr>
              </a:sp3d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F65A68-653C-4796-B6B4-D380083952E9}"/>
              </a:ext>
            </a:extLst>
          </p:cNvPr>
          <p:cNvSpPr txBox="1"/>
          <p:nvPr/>
        </p:nvSpPr>
        <p:spPr>
          <a:xfrm>
            <a:off x="784944" y="4604748"/>
            <a:ext cx="3352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파이썬을이용해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영화 리뷰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저장 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7D7F4C-9D17-45B9-80F2-75525B42745D}"/>
              </a:ext>
            </a:extLst>
          </p:cNvPr>
          <p:cNvSpPr txBox="1"/>
          <p:nvPr/>
        </p:nvSpPr>
        <p:spPr>
          <a:xfrm>
            <a:off x="4796851" y="4666179"/>
            <a:ext cx="3121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중복제거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형태소 분석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 처리 모델 생성 및 분석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8583CD-4F0A-496C-B127-E8DC8255294B}"/>
              </a:ext>
            </a:extLst>
          </p:cNvPr>
          <p:cNvSpPr txBox="1"/>
          <p:nvPr/>
        </p:nvSpPr>
        <p:spPr>
          <a:xfrm>
            <a:off x="9012225" y="4620012"/>
            <a:ext cx="2002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영화 추천 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05119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BF9EC6-0214-4978-9541-ECAD53E66B83}"/>
              </a:ext>
            </a:extLst>
          </p:cNvPr>
          <p:cNvSpPr txBox="1"/>
          <p:nvPr/>
        </p:nvSpPr>
        <p:spPr>
          <a:xfrm>
            <a:off x="4035438" y="2828836"/>
            <a:ext cx="4121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2.   </a:t>
            </a:r>
          </a:p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추천 시스템 구현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61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CE990D-A91C-42D3-91DD-42E9D8051E34}"/>
              </a:ext>
            </a:extLst>
          </p:cNvPr>
          <p:cNvSpPr/>
          <p:nvPr/>
        </p:nvSpPr>
        <p:spPr>
          <a:xfrm rot="5400000">
            <a:off x="5466718" y="-5485765"/>
            <a:ext cx="1239520" cy="12211050"/>
          </a:xfrm>
          <a:prstGeom prst="rect">
            <a:avLst/>
          </a:prstGeom>
          <a:solidFill>
            <a:srgbClr val="4A6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787577-DEF4-4E5D-87AA-90899E551127}"/>
              </a:ext>
            </a:extLst>
          </p:cNvPr>
          <p:cNvSpPr txBox="1"/>
          <p:nvPr/>
        </p:nvSpPr>
        <p:spPr>
          <a:xfrm>
            <a:off x="10550954" y="450483"/>
            <a:ext cx="1387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2 .NLP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0F1749C-DD3D-47BF-8F08-9573B926416F}"/>
              </a:ext>
            </a:extLst>
          </p:cNvPr>
          <p:cNvCxnSpPr>
            <a:cxnSpLocks/>
          </p:cNvCxnSpPr>
          <p:nvPr/>
        </p:nvCxnSpPr>
        <p:spPr>
          <a:xfrm>
            <a:off x="736600" y="196249"/>
            <a:ext cx="207645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2059BE0-AC41-4722-80C4-008D9D331648}"/>
              </a:ext>
            </a:extLst>
          </p:cNvPr>
          <p:cNvSpPr txBox="1"/>
          <p:nvPr/>
        </p:nvSpPr>
        <p:spPr>
          <a:xfrm>
            <a:off x="297310" y="65444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01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C9DEE3C-EF27-495F-9FE6-A1EC79DDB02B}"/>
              </a:ext>
            </a:extLst>
          </p:cNvPr>
          <p:cNvCxnSpPr>
            <a:cxnSpLocks/>
          </p:cNvCxnSpPr>
          <p:nvPr/>
        </p:nvCxnSpPr>
        <p:spPr>
          <a:xfrm>
            <a:off x="356133" y="984820"/>
            <a:ext cx="230505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9B21C3-80FD-4564-8C54-AA356028835A}"/>
              </a:ext>
            </a:extLst>
          </p:cNvPr>
          <p:cNvGrpSpPr/>
          <p:nvPr/>
        </p:nvGrpSpPr>
        <p:grpSpPr>
          <a:xfrm>
            <a:off x="1363542" y="3319736"/>
            <a:ext cx="9445872" cy="2869278"/>
            <a:chOff x="588060" y="2298126"/>
            <a:chExt cx="9445872" cy="286927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ADC38A9-5AA4-4EA1-884E-72500811CDE8}"/>
                </a:ext>
              </a:extLst>
            </p:cNvPr>
            <p:cNvGrpSpPr/>
            <p:nvPr/>
          </p:nvGrpSpPr>
          <p:grpSpPr>
            <a:xfrm>
              <a:off x="7710860" y="3447111"/>
              <a:ext cx="2323072" cy="1720293"/>
              <a:chOff x="5038916" y="4952628"/>
              <a:chExt cx="2323072" cy="172029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707534-8A54-4B53-93B8-6A545833A303}"/>
                  </a:ext>
                </a:extLst>
              </p:cNvPr>
              <p:cNvSpPr txBox="1"/>
              <p:nvPr/>
            </p:nvSpPr>
            <p:spPr>
              <a:xfrm>
                <a:off x="5038916" y="4952628"/>
                <a:ext cx="23230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353535"/>
                    </a:solidFill>
                    <a:highlight>
                      <a:srgbClr val="F3DE6B"/>
                    </a:highlight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약 </a:t>
                </a:r>
                <a:r>
                  <a:rPr lang="en-US" altLang="ko-KR" dirty="0">
                    <a:solidFill>
                      <a:srgbClr val="353535"/>
                    </a:solidFill>
                    <a:highlight>
                      <a:srgbClr val="F3DE6B"/>
                    </a:highlight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30,000</a:t>
                </a:r>
                <a:r>
                  <a:rPr lang="ko-KR" altLang="en-US" dirty="0">
                    <a:solidFill>
                      <a:srgbClr val="353535"/>
                    </a:solidFill>
                    <a:highlight>
                      <a:srgbClr val="F3DE6B"/>
                    </a:highlight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 영화리뷰 </a:t>
                </a:r>
                <a:endParaRPr lang="en-US" altLang="ko-KR" dirty="0">
                  <a:solidFill>
                    <a:srgbClr val="353535"/>
                  </a:solidFill>
                  <a:highlight>
                    <a:srgbClr val="F3DE6B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353535"/>
                    </a:solidFill>
                    <a:highlight>
                      <a:srgbClr val="F3DE6B"/>
                    </a:highlight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데이터 </a:t>
                </a:r>
                <a:r>
                  <a:rPr lang="ko-KR" altLang="en-US" dirty="0" err="1">
                    <a:solidFill>
                      <a:srgbClr val="353535"/>
                    </a:solidFill>
                    <a:highlight>
                      <a:srgbClr val="F3DE6B"/>
                    </a:highlight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크롤링</a:t>
                </a:r>
                <a:endParaRPr lang="ko-KR" altLang="en-US" dirty="0">
                  <a:solidFill>
                    <a:srgbClr val="353535"/>
                  </a:solidFill>
                  <a:highlight>
                    <a:srgbClr val="F3DE6B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8CA8034-24A5-4D29-B30A-F8A4012F1976}"/>
                  </a:ext>
                </a:extLst>
              </p:cNvPr>
              <p:cNvGrpSpPr/>
              <p:nvPr/>
            </p:nvGrpSpPr>
            <p:grpSpPr>
              <a:xfrm>
                <a:off x="5532232" y="5772092"/>
                <a:ext cx="1478482" cy="900829"/>
                <a:chOff x="5783067" y="3855177"/>
                <a:chExt cx="1478482" cy="900829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4FBAF6-D9E6-49C4-8C28-6266C5420ABC}"/>
                    </a:ext>
                  </a:extLst>
                </p:cNvPr>
                <p:cNvSpPr txBox="1"/>
                <p:nvPr/>
              </p:nvSpPr>
              <p:spPr>
                <a:xfrm>
                  <a:off x="5783067" y="3855177"/>
                  <a:ext cx="14784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353535"/>
                      </a:solidFill>
                      <a:highlight>
                        <a:srgbClr val="F3DE6B"/>
                      </a:highlight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DATABASE </a:t>
                  </a:r>
                  <a:r>
                    <a:rPr lang="ko-KR" altLang="en-US" sz="1400" dirty="0">
                      <a:solidFill>
                        <a:srgbClr val="353535"/>
                      </a:solidFill>
                      <a:highlight>
                        <a:srgbClr val="F3DE6B"/>
                      </a:highlight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저장 </a:t>
                  </a:r>
                </a:p>
              </p:txBody>
            </p:sp>
            <p:pic>
              <p:nvPicPr>
                <p:cNvPr id="18" name="Picture 10" descr="우분투 MySQL 설치 - HiSEON">
                  <a:extLst>
                    <a:ext uri="{FF2B5EF4-FFF2-40B4-BE49-F238E27FC236}">
                      <a16:creationId xmlns:a16="http://schemas.microsoft.com/office/drawing/2014/main" id="{7DC89D1E-8C24-457E-88CD-2AC32CBA04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0772" y="4271375"/>
                  <a:ext cx="1081030" cy="4846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39C5A18-C0D4-4089-BDC5-4CF927BE1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3100" y="3139985"/>
              <a:ext cx="1577393" cy="8437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82A0C6-696B-443E-A6C1-F3DB8A11FC8E}"/>
                </a:ext>
              </a:extLst>
            </p:cNvPr>
            <p:cNvSpPr txBox="1"/>
            <p:nvPr/>
          </p:nvSpPr>
          <p:spPr>
            <a:xfrm>
              <a:off x="588060" y="4036442"/>
              <a:ext cx="2680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영화진흥위원회 영화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DB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2000.01.01 – 2021.09.30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영화목록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18379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A0CB0E5-57E5-4D02-8158-A0E398895522}"/>
                </a:ext>
              </a:extLst>
            </p:cNvPr>
            <p:cNvGrpSpPr/>
            <p:nvPr/>
          </p:nvGrpSpPr>
          <p:grpSpPr>
            <a:xfrm>
              <a:off x="4008171" y="2298126"/>
              <a:ext cx="2608729" cy="1121622"/>
              <a:chOff x="3963527" y="2318546"/>
              <a:chExt cx="2608729" cy="1121622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A77DBBC-3106-4874-A3C4-D4A6B8BFA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8589" y="2318546"/>
                <a:ext cx="1654569" cy="4752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898181-05E8-4E87-BDA8-0402BF5806C1}"/>
                  </a:ext>
                </a:extLst>
              </p:cNvPr>
              <p:cNvSpPr txBox="1"/>
              <p:nvPr/>
            </p:nvSpPr>
            <p:spPr>
              <a:xfrm>
                <a:off x="3963527" y="2793837"/>
                <a:ext cx="2608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2000.01.01 – 2021.09.30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영화목록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2868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highlight>
                      <a:srgbClr val="F3DE6B"/>
                    </a:highlight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약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highlight>
                      <a:srgbClr val="F3DE6B"/>
                    </a:highlight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20900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highlight>
                      <a:srgbClr val="F3DE6B"/>
                    </a:highlight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개의 리뷰 데이터 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41D11A7-ACDB-4AB7-B3DA-89EFADBF6471}"/>
                </a:ext>
              </a:extLst>
            </p:cNvPr>
            <p:cNvGrpSpPr/>
            <p:nvPr/>
          </p:nvGrpSpPr>
          <p:grpSpPr>
            <a:xfrm>
              <a:off x="4016152" y="3737283"/>
              <a:ext cx="2608729" cy="1316073"/>
              <a:chOff x="3998983" y="4413185"/>
              <a:chExt cx="2608729" cy="131607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21DC966-04EA-472E-B94A-A137C0F08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1302" y="4413185"/>
                <a:ext cx="1719331" cy="56480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890BF0-A4D0-458C-BECD-85115B0647FE}"/>
                  </a:ext>
                </a:extLst>
              </p:cNvPr>
              <p:cNvSpPr txBox="1"/>
              <p:nvPr/>
            </p:nvSpPr>
            <p:spPr>
              <a:xfrm>
                <a:off x="3998983" y="5082927"/>
                <a:ext cx="2608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2000.01.01 – 2021.09.30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영화목록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10590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highlight>
                      <a:srgbClr val="F3DE6B"/>
                    </a:highlight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약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highlight>
                      <a:srgbClr val="F3DE6B"/>
                    </a:highlight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11000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highlight>
                      <a:srgbClr val="F3DE6B"/>
                    </a:highlight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개의 리뷰 데이터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highlight>
                    <a:srgbClr val="F3DE6B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37" name="화살표: 갈매기형 수장 36">
              <a:extLst>
                <a:ext uri="{FF2B5EF4-FFF2-40B4-BE49-F238E27FC236}">
                  <a16:creationId xmlns:a16="http://schemas.microsoft.com/office/drawing/2014/main" id="{214441FA-9A9A-4F0C-BF23-84ED738AFEDA}"/>
                </a:ext>
              </a:extLst>
            </p:cNvPr>
            <p:cNvSpPr/>
            <p:nvPr/>
          </p:nvSpPr>
          <p:spPr>
            <a:xfrm>
              <a:off x="3420605" y="3419748"/>
              <a:ext cx="382860" cy="484632"/>
            </a:xfrm>
            <a:prstGeom prst="chevron">
              <a:avLst/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353535"/>
                </a:solidFill>
              </a:endParaRPr>
            </a:p>
          </p:txBody>
        </p: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34F93128-BA2E-48C1-9E9E-88B7233C87D5}"/>
                </a:ext>
              </a:extLst>
            </p:cNvPr>
            <p:cNvSpPr/>
            <p:nvPr/>
          </p:nvSpPr>
          <p:spPr>
            <a:xfrm>
              <a:off x="7014955" y="3447111"/>
              <a:ext cx="382860" cy="484632"/>
            </a:xfrm>
            <a:prstGeom prst="chevron">
              <a:avLst/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353535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3AE76AF-7E53-45E8-89B0-10B4A09DC691}"/>
              </a:ext>
            </a:extLst>
          </p:cNvPr>
          <p:cNvSpPr txBox="1"/>
          <p:nvPr/>
        </p:nvSpPr>
        <p:spPr>
          <a:xfrm>
            <a:off x="358075" y="286281"/>
            <a:ext cx="3194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Web crawling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5D823-EB08-4CE2-AB0C-59CFC34B4188}"/>
              </a:ext>
            </a:extLst>
          </p:cNvPr>
          <p:cNvSpPr txBox="1"/>
          <p:nvPr/>
        </p:nvSpPr>
        <p:spPr>
          <a:xfrm>
            <a:off x="1017246" y="1790806"/>
            <a:ext cx="46057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  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파이썬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Beautiful Soup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라이브러리를 통해 웹 </a:t>
            </a:r>
            <a:r>
              <a:rPr lang="ko-KR" altLang="en-US" sz="1400" dirty="0" err="1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진행</a:t>
            </a: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크롤링된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리뷰 데이터 </a:t>
            </a:r>
            <a:r>
              <a:rPr lang="en-US" altLang="ko-KR" sz="1400" dirty="0" err="1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Mysql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  </a:t>
            </a: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BD2746-A9AA-49B4-92A2-EC0876ED188B}"/>
              </a:ext>
            </a:extLst>
          </p:cNvPr>
          <p:cNvSpPr/>
          <p:nvPr/>
        </p:nvSpPr>
        <p:spPr>
          <a:xfrm>
            <a:off x="1050002" y="2878182"/>
            <a:ext cx="10197118" cy="3624218"/>
          </a:xfrm>
          <a:prstGeom prst="rect">
            <a:avLst/>
          </a:prstGeom>
          <a:noFill/>
          <a:ln w="44450">
            <a:solidFill>
              <a:srgbClr val="4A62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365779-7A11-4C58-8BDB-736DF0F235A8}"/>
              </a:ext>
            </a:extLst>
          </p:cNvPr>
          <p:cNvSpPr txBox="1"/>
          <p:nvPr/>
        </p:nvSpPr>
        <p:spPr>
          <a:xfrm>
            <a:off x="1018156" y="1370325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#1. </a:t>
            </a:r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</a:t>
            </a:r>
            <a:r>
              <a:rPr lang="ko-KR" altLang="en-US" dirty="0" err="1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</a:p>
        </p:txBody>
      </p:sp>
    </p:spTree>
    <p:extLst>
      <p:ext uri="{BB962C8B-B14F-4D97-AF65-F5344CB8AC3E}">
        <p14:creationId xmlns:p14="http://schemas.microsoft.com/office/powerpoint/2010/main" val="2120511572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F292ACA-C28B-4A97-8408-AC76F8F9A5EC}"/>
              </a:ext>
            </a:extLst>
          </p:cNvPr>
          <p:cNvGrpSpPr/>
          <p:nvPr/>
        </p:nvGrpSpPr>
        <p:grpSpPr>
          <a:xfrm>
            <a:off x="-19047" y="0"/>
            <a:ext cx="12211050" cy="1239520"/>
            <a:chOff x="-19047" y="0"/>
            <a:chExt cx="12211050" cy="12395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D84CB0-0D46-4543-A224-17B550969DB3}"/>
                </a:ext>
              </a:extLst>
            </p:cNvPr>
            <p:cNvSpPr/>
            <p:nvPr/>
          </p:nvSpPr>
          <p:spPr>
            <a:xfrm rot="5400000">
              <a:off x="5466718" y="-5485765"/>
              <a:ext cx="1239520" cy="12211050"/>
            </a:xfrm>
            <a:prstGeom prst="rect">
              <a:avLst/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795EA7-F65E-4769-978B-8472F6530A53}"/>
                </a:ext>
              </a:extLst>
            </p:cNvPr>
            <p:cNvSpPr txBox="1"/>
            <p:nvPr/>
          </p:nvSpPr>
          <p:spPr>
            <a:xfrm>
              <a:off x="10550954" y="450483"/>
              <a:ext cx="13870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PART 2 .NLP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E94D37-D022-4D70-9BCE-BD7CD026FC9C}"/>
                </a:ext>
              </a:extLst>
            </p:cNvPr>
            <p:cNvSpPr txBox="1"/>
            <p:nvPr/>
          </p:nvSpPr>
          <p:spPr>
            <a:xfrm>
              <a:off x="297310" y="316898"/>
              <a:ext cx="50129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NLP 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</a:t>
              </a:r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코사인 유사도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E417FBB-9C4A-4E12-8458-FD993A1117E9}"/>
                </a:ext>
              </a:extLst>
            </p:cNvPr>
            <p:cNvCxnSpPr>
              <a:cxnSpLocks/>
            </p:cNvCxnSpPr>
            <p:nvPr/>
          </p:nvCxnSpPr>
          <p:spPr>
            <a:xfrm>
              <a:off x="736600" y="196249"/>
              <a:ext cx="20764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218FED-F4E1-47EB-A3D5-4B79D5C8BA9B}"/>
                </a:ext>
              </a:extLst>
            </p:cNvPr>
            <p:cNvSpPr txBox="1"/>
            <p:nvPr/>
          </p:nvSpPr>
          <p:spPr>
            <a:xfrm>
              <a:off x="297310" y="65444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02</a:t>
              </a:r>
              <a:endPara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CD959C2-D5EA-4E75-9DF1-FEC4F591759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33" y="984820"/>
              <a:ext cx="23050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37C970-4287-4116-9FB7-32E61A304985}"/>
              </a:ext>
            </a:extLst>
          </p:cNvPr>
          <p:cNvSpPr txBox="1"/>
          <p:nvPr/>
        </p:nvSpPr>
        <p:spPr>
          <a:xfrm>
            <a:off x="1018156" y="1370325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#1. TF-IDF </a:t>
            </a:r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을 이용한 </a:t>
            </a:r>
            <a:r>
              <a:rPr lang="en-US" altLang="ko-KR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영화 리뷰 </a:t>
            </a:r>
            <a:r>
              <a:rPr lang="en-US" altLang="ko-KR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 코사인 유사도 분석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0CCE2-A388-4CC3-9F91-A863CC0715CC}"/>
              </a:ext>
            </a:extLst>
          </p:cNvPr>
          <p:cNvSpPr txBox="1"/>
          <p:nvPr/>
        </p:nvSpPr>
        <p:spPr>
          <a:xfrm>
            <a:off x="1017901" y="1994415"/>
            <a:ext cx="65341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0" i="0" dirty="0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b="0" i="0" dirty="0" err="1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b="0" i="0" dirty="0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b="0" i="0" dirty="0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b="0" i="0" dirty="0" err="1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불용어</a:t>
            </a:r>
            <a:r>
              <a:rPr lang="ko-KR" altLang="en-US" sz="1400" b="0" i="0" dirty="0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</a:t>
            </a:r>
            <a:r>
              <a:rPr lang="en-US" altLang="ko-KR" sz="1400" b="0" i="0" dirty="0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 b="0" i="0" dirty="0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명사</a:t>
            </a:r>
            <a:r>
              <a:rPr lang="en-US" altLang="ko-KR" sz="1400" b="0" i="0" dirty="0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400" b="0" i="0" dirty="0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형용사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동사만 추출한 데이터 생성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 제거 </a:t>
            </a:r>
            <a:endParaRPr lang="en-US" altLang="ko-KR" sz="1400" b="0" i="0" dirty="0">
              <a:solidFill>
                <a:srgbClr val="353535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사이킷런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패키지를 이용한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TF-IDF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통해 중요도가 높은 단어 가중치 부여 후 행렬 생성 </a:t>
            </a: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TF-IDF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행렬을 통해 단어 벡터 간의 코사인 유사도 계산 </a:t>
            </a: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입력한 영화와 유사도가 높은 영화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추천 및 워드 클라우드 생성 </a:t>
            </a: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609D32-47FA-413E-AC68-3251DE436847}"/>
              </a:ext>
            </a:extLst>
          </p:cNvPr>
          <p:cNvGrpSpPr/>
          <p:nvPr/>
        </p:nvGrpSpPr>
        <p:grpSpPr>
          <a:xfrm>
            <a:off x="2908540" y="3762573"/>
            <a:ext cx="6736888" cy="2619290"/>
            <a:chOff x="6235178" y="1520090"/>
            <a:chExt cx="7171205" cy="2671614"/>
          </a:xfrm>
        </p:grpSpPr>
        <p:pic>
          <p:nvPicPr>
            <p:cNvPr id="17" name="_x167573760" descr="EMB00003e8ca6ff">
              <a:extLst>
                <a:ext uri="{FF2B5EF4-FFF2-40B4-BE49-F238E27FC236}">
                  <a16:creationId xmlns:a16="http://schemas.microsoft.com/office/drawing/2014/main" id="{186D634F-9A91-4F93-9C14-D0DE3CE6CF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43"/>
            <a:stretch/>
          </p:blipFill>
          <p:spPr bwMode="auto">
            <a:xfrm>
              <a:off x="8990377" y="1520090"/>
              <a:ext cx="4416006" cy="2671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_x164666600" descr="EMB00003e8ca702">
              <a:extLst>
                <a:ext uri="{FF2B5EF4-FFF2-40B4-BE49-F238E27FC236}">
                  <a16:creationId xmlns:a16="http://schemas.microsoft.com/office/drawing/2014/main" id="{52BA9BA8-07F6-47F6-9F3A-92A84FF29C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1944" r="3811" b="2654"/>
            <a:stretch/>
          </p:blipFill>
          <p:spPr bwMode="auto">
            <a:xfrm>
              <a:off x="6235178" y="1653848"/>
              <a:ext cx="2211382" cy="220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471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B84235-2043-4456-A6A8-14F4F02502F8}"/>
              </a:ext>
            </a:extLst>
          </p:cNvPr>
          <p:cNvGrpSpPr/>
          <p:nvPr/>
        </p:nvGrpSpPr>
        <p:grpSpPr>
          <a:xfrm>
            <a:off x="-19047" y="0"/>
            <a:ext cx="12211050" cy="1239520"/>
            <a:chOff x="-19047" y="0"/>
            <a:chExt cx="12211050" cy="12395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8258C2-1D47-4D6F-9D6C-0F9539406902}"/>
                </a:ext>
              </a:extLst>
            </p:cNvPr>
            <p:cNvSpPr/>
            <p:nvPr/>
          </p:nvSpPr>
          <p:spPr>
            <a:xfrm rot="5400000">
              <a:off x="5466718" y="-5485765"/>
              <a:ext cx="1239520" cy="12211050"/>
            </a:xfrm>
            <a:prstGeom prst="rect">
              <a:avLst/>
            </a:prstGeom>
            <a:solidFill>
              <a:srgbClr val="4A6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912CA8-8E5B-4AF9-AFCB-944FEA449351}"/>
                </a:ext>
              </a:extLst>
            </p:cNvPr>
            <p:cNvSpPr txBox="1"/>
            <p:nvPr/>
          </p:nvSpPr>
          <p:spPr>
            <a:xfrm>
              <a:off x="10550954" y="450483"/>
              <a:ext cx="13870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PART 2 .NLP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FF3EB77-8F71-46DA-BA48-96B76E515806}"/>
                </a:ext>
              </a:extLst>
            </p:cNvPr>
            <p:cNvCxnSpPr>
              <a:cxnSpLocks/>
            </p:cNvCxnSpPr>
            <p:nvPr/>
          </p:nvCxnSpPr>
          <p:spPr>
            <a:xfrm>
              <a:off x="736600" y="196249"/>
              <a:ext cx="20764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378F64-7501-4AAC-9CDD-EE5FD7157414}"/>
                </a:ext>
              </a:extLst>
            </p:cNvPr>
            <p:cNvSpPr txBox="1"/>
            <p:nvPr/>
          </p:nvSpPr>
          <p:spPr>
            <a:xfrm>
              <a:off x="297310" y="65444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03</a:t>
              </a:r>
              <a:endPara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C416BD3-844C-43B4-9127-03D1FF3BAA3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33" y="984820"/>
              <a:ext cx="23050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32380E-EB09-4090-968D-906A7AF67664}"/>
              </a:ext>
            </a:extLst>
          </p:cNvPr>
          <p:cNvGrpSpPr/>
          <p:nvPr/>
        </p:nvGrpSpPr>
        <p:grpSpPr>
          <a:xfrm>
            <a:off x="1126068" y="4161793"/>
            <a:ext cx="2248587" cy="2126359"/>
            <a:chOff x="1131992" y="2816596"/>
            <a:chExt cx="2248587" cy="21263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17781F-5475-446A-9C71-9951A8BB50D5}"/>
                </a:ext>
              </a:extLst>
            </p:cNvPr>
            <p:cNvSpPr txBox="1"/>
            <p:nvPr/>
          </p:nvSpPr>
          <p:spPr>
            <a:xfrm>
              <a:off x="2289906" y="4604401"/>
              <a:ext cx="791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로맨틱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6F6AD1-35E5-4D3D-AFB0-F5EAE8E91463}"/>
                </a:ext>
              </a:extLst>
            </p:cNvPr>
            <p:cNvSpPr txBox="1"/>
            <p:nvPr/>
          </p:nvSpPr>
          <p:spPr>
            <a:xfrm>
              <a:off x="1131992" y="3170051"/>
              <a:ext cx="583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여운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88F60-AF73-48BF-B328-7F07FDCA5599}"/>
                </a:ext>
              </a:extLst>
            </p:cNvPr>
            <p:cNvSpPr txBox="1"/>
            <p:nvPr/>
          </p:nvSpPr>
          <p:spPr>
            <a:xfrm>
              <a:off x="2729738" y="2816596"/>
              <a:ext cx="650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울림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355C490-1E3D-4D2D-853D-9D9C1CAB4E73}"/>
                </a:ext>
              </a:extLst>
            </p:cNvPr>
            <p:cNvCxnSpPr>
              <a:cxnSpLocks/>
              <a:stCxn id="16" idx="3"/>
              <a:endCxn id="17" idx="2"/>
            </p:cNvCxnSpPr>
            <p:nvPr/>
          </p:nvCxnSpPr>
          <p:spPr>
            <a:xfrm flipV="1">
              <a:off x="1715599" y="3155150"/>
              <a:ext cx="1339560" cy="184178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A052FD6-81C2-4D3C-AED4-23E1201C7965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 flipH="1">
              <a:off x="2685443" y="3155150"/>
              <a:ext cx="369716" cy="1449251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EE4D7-B2AF-4D77-91CB-C8598F88578D}"/>
                </a:ext>
              </a:extLst>
            </p:cNvPr>
            <p:cNvSpPr txBox="1"/>
            <p:nvPr/>
          </p:nvSpPr>
          <p:spPr>
            <a:xfrm>
              <a:off x="1321988" y="3618165"/>
              <a:ext cx="146065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highlight>
                    <a:srgbClr val="F3DE6B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r>
                <a:rPr lang="ko-KR" altLang="en-US" sz="1400" dirty="0">
                  <a:highlight>
                    <a:srgbClr val="F3DE6B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가지 키워드 선택</a:t>
              </a:r>
              <a:endParaRPr lang="en-US" altLang="ko-KR" sz="1400" dirty="0">
                <a:highlight>
                  <a:srgbClr val="F3DE6B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4832C29-ED6F-4CC3-8CA7-555806A2C4FC}"/>
              </a:ext>
            </a:extLst>
          </p:cNvPr>
          <p:cNvSpPr txBox="1"/>
          <p:nvPr/>
        </p:nvSpPr>
        <p:spPr>
          <a:xfrm>
            <a:off x="1010887" y="1913472"/>
            <a:ext cx="757163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0" i="0" dirty="0" err="1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gensim</a:t>
            </a:r>
            <a:r>
              <a:rPr lang="en-US" altLang="ko-KR" sz="1400" b="0" i="0" dirty="0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353535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패키지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word2vec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 워드 </a:t>
            </a:r>
            <a:r>
              <a:rPr lang="ko-KR" altLang="en-US" sz="1400" dirty="0" err="1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임베딩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생성</a:t>
            </a: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키워드를 입력 시 영화리뷰 데이터를 토큰화 하여 워드 </a:t>
            </a:r>
            <a:r>
              <a:rPr lang="ko-KR" altLang="en-US" sz="1400" dirty="0" err="1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임베딩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모델에서 유사한 단어들을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추출</a:t>
            </a: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키워드의 각 유사한 단어들의 벡터를 합쳐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TF-IDF 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모델을 통해 코사인 유사도 계산</a:t>
            </a: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3535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 유사도가 높은 상위 </a:t>
            </a:r>
            <a:r>
              <a:rPr lang="en-US" altLang="ko-KR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400" dirty="0">
                <a:solidFill>
                  <a:srgbClr val="3535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영화 추출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95B363-5AB1-46AF-A76D-2B422A57DD28}"/>
              </a:ext>
            </a:extLst>
          </p:cNvPr>
          <p:cNvSpPr txBox="1"/>
          <p:nvPr/>
        </p:nvSpPr>
        <p:spPr>
          <a:xfrm>
            <a:off x="297310" y="316898"/>
            <a:ext cx="476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NLP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Word2vec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4C318D0-2DCD-4728-905A-7FF8A062D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5"/>
          <a:stretch/>
        </p:blipFill>
        <p:spPr>
          <a:xfrm>
            <a:off x="8626821" y="3513910"/>
            <a:ext cx="2028118" cy="3095092"/>
          </a:xfrm>
          <a:prstGeom prst="rect">
            <a:avLst/>
          </a:prstGeom>
        </p:spPr>
      </p:pic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426486CF-0F54-47DC-BD88-44511518851F}"/>
              </a:ext>
            </a:extLst>
          </p:cNvPr>
          <p:cNvSpPr/>
          <p:nvPr/>
        </p:nvSpPr>
        <p:spPr>
          <a:xfrm>
            <a:off x="7761570" y="4938369"/>
            <a:ext cx="382860" cy="484632"/>
          </a:xfrm>
          <a:prstGeom prst="chevron">
            <a:avLst/>
          </a:prstGeom>
          <a:solidFill>
            <a:srgbClr val="4A6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353535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6001FAC-DEA4-4AF6-B45F-15AFFFE8235A}"/>
              </a:ext>
            </a:extLst>
          </p:cNvPr>
          <p:cNvGrpSpPr/>
          <p:nvPr/>
        </p:nvGrpSpPr>
        <p:grpSpPr>
          <a:xfrm>
            <a:off x="4179268" y="3734293"/>
            <a:ext cx="3247328" cy="2806809"/>
            <a:chOff x="4328927" y="3754568"/>
            <a:chExt cx="3247328" cy="280680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BA30EA3-5015-4ECE-BE32-DA6CDE55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927" y="3754568"/>
              <a:ext cx="1817617" cy="179783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7282BAD-899D-4771-91BC-C208567C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8274" y="4078571"/>
              <a:ext cx="1777981" cy="175868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66DB9FC-4965-4D97-8533-05744929C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8211" y="4861355"/>
              <a:ext cx="1718704" cy="1700022"/>
            </a:xfrm>
            <a:prstGeom prst="rect">
              <a:avLst/>
            </a:prstGeom>
          </p:spPr>
        </p:pic>
      </p:grpSp>
      <p:sp>
        <p:nvSpPr>
          <p:cNvPr id="42" name="화살표: 갈매기형 수장 41">
            <a:extLst>
              <a:ext uri="{FF2B5EF4-FFF2-40B4-BE49-F238E27FC236}">
                <a16:creationId xmlns:a16="http://schemas.microsoft.com/office/drawing/2014/main" id="{A64A4F54-CC42-47E3-A0F8-5692823A1162}"/>
              </a:ext>
            </a:extLst>
          </p:cNvPr>
          <p:cNvSpPr/>
          <p:nvPr/>
        </p:nvSpPr>
        <p:spPr>
          <a:xfrm>
            <a:off x="3326769" y="4963263"/>
            <a:ext cx="382860" cy="484632"/>
          </a:xfrm>
          <a:prstGeom prst="chevron">
            <a:avLst/>
          </a:prstGeom>
          <a:solidFill>
            <a:srgbClr val="4A6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353535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FE29B2-4312-44E5-8C31-B4EA398A4051}"/>
              </a:ext>
            </a:extLst>
          </p:cNvPr>
          <p:cNvSpPr txBox="1"/>
          <p:nvPr/>
        </p:nvSpPr>
        <p:spPr>
          <a:xfrm>
            <a:off x="1018156" y="1370325"/>
            <a:ext cx="770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#2. Word2vec </a:t>
            </a:r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을 이용한 사용자 선택</a:t>
            </a:r>
            <a:r>
              <a:rPr lang="en-US" altLang="ko-KR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키워드 기반 </a:t>
            </a:r>
            <a:r>
              <a:rPr lang="en-US" altLang="ko-KR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영화 리뷰 </a:t>
            </a:r>
            <a:r>
              <a:rPr lang="en-US" altLang="ko-KR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dirty="0">
                <a:solidFill>
                  <a:srgbClr val="4A62F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_Pro Bold" panose="00000800000000000000" pitchFamily="50" charset="-127"/>
              </a:rPr>
              <a:t> 코사인 유사도 분석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60FC88-910D-4269-A581-7AC13760E4A6}"/>
              </a:ext>
            </a:extLst>
          </p:cNvPr>
          <p:cNvSpPr txBox="1"/>
          <p:nvPr/>
        </p:nvSpPr>
        <p:spPr>
          <a:xfrm>
            <a:off x="4900533" y="4853802"/>
            <a:ext cx="1844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353535"/>
                </a:solidFill>
                <a:highlight>
                  <a:srgbClr val="F3DE6B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여운</a:t>
            </a:r>
            <a:r>
              <a:rPr lang="en-US" altLang="ko-KR" sz="1800" dirty="0">
                <a:solidFill>
                  <a:srgbClr val="353535"/>
                </a:solidFill>
                <a:highlight>
                  <a:srgbClr val="F3DE6B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800" dirty="0">
                <a:solidFill>
                  <a:srgbClr val="353535"/>
                </a:solidFill>
                <a:highlight>
                  <a:srgbClr val="F3DE6B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울림</a:t>
            </a:r>
            <a:r>
              <a:rPr lang="en-US" altLang="ko-KR" sz="1800" dirty="0">
                <a:solidFill>
                  <a:srgbClr val="353535"/>
                </a:solidFill>
                <a:highlight>
                  <a:srgbClr val="F3DE6B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800" dirty="0">
                <a:solidFill>
                  <a:srgbClr val="353535"/>
                </a:solidFill>
                <a:highlight>
                  <a:srgbClr val="F3DE6B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로맨틱</a:t>
            </a:r>
          </a:p>
        </p:txBody>
      </p:sp>
    </p:spTree>
    <p:extLst>
      <p:ext uri="{BB962C8B-B14F-4D97-AF65-F5344CB8AC3E}">
        <p14:creationId xmlns:p14="http://schemas.microsoft.com/office/powerpoint/2010/main" val="1948007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3896</TotalTime>
  <Words>645</Words>
  <Application>Microsoft Office PowerPoint</Application>
  <PresentationFormat>와이드스크린</PresentationFormat>
  <Paragraphs>136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나눔스퀘어_ac Bold</vt:lpstr>
      <vt:lpstr>Arial</vt:lpstr>
      <vt:lpstr>Wingdings</vt:lpstr>
      <vt:lpstr>맑은 고딕</vt:lpstr>
      <vt:lpstr>나눔스퀘어_ac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금주</dc:creator>
  <cp:lastModifiedBy>조 금주</cp:lastModifiedBy>
  <cp:revision>60</cp:revision>
  <dcterms:created xsi:type="dcterms:W3CDTF">2021-12-02T15:34:01Z</dcterms:created>
  <dcterms:modified xsi:type="dcterms:W3CDTF">2021-12-05T10:42:20Z</dcterms:modified>
</cp:coreProperties>
</file>